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6" r:id="rId7"/>
    <p:sldId id="265" r:id="rId8"/>
    <p:sldId id="261" r:id="rId9"/>
    <p:sldId id="267" r:id="rId10"/>
    <p:sldId id="268" r:id="rId11"/>
    <p:sldId id="269" r:id="rId12"/>
    <p:sldId id="263" r:id="rId13"/>
    <p:sldId id="270"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63"/>
    <p:restoredTop sz="81742"/>
  </p:normalViewPr>
  <p:slideViewPr>
    <p:cSldViewPr snapToGrid="0">
      <p:cViewPr varScale="1">
        <p:scale>
          <a:sx n="100" d="100"/>
          <a:sy n="100" d="100"/>
        </p:scale>
        <p:origin x="1704" y="16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2A6691-7BAB-48CC-A87A-20981ADDB5D3}"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EE934E0-8DCE-4CCA-8AAA-08012FE4945D}">
      <dgm:prSet/>
      <dgm:spPr/>
      <dgm:t>
        <a:bodyPr/>
        <a:lstStyle/>
        <a:p>
          <a:pPr>
            <a:lnSpc>
              <a:spcPct val="100000"/>
            </a:lnSpc>
          </a:pPr>
          <a:r>
            <a:rPr lang="en-US" dirty="0"/>
            <a:t>The paper finds that </a:t>
          </a:r>
          <a:r>
            <a:rPr lang="en-US" dirty="0">
              <a:solidFill>
                <a:srgbClr val="FF0000"/>
              </a:solidFill>
            </a:rPr>
            <a:t>by giving these LLMs additional context </a:t>
          </a:r>
          <a:r>
            <a:rPr lang="en-US" dirty="0"/>
            <a:t>– meaning more </a:t>
          </a:r>
          <a:r>
            <a:rPr lang="en-US" dirty="0">
              <a:solidFill>
                <a:srgbClr val="FF0000"/>
              </a:solidFill>
            </a:rPr>
            <a:t>detailed information about the person's health background </a:t>
          </a:r>
          <a:r>
            <a:rPr lang="en-US" dirty="0"/>
            <a:t>and the specifics of their data – the models can make more accurate predictions. </a:t>
          </a:r>
        </a:p>
      </dgm:t>
    </dgm:pt>
    <dgm:pt modelId="{8EBDC491-DE4D-43A0-BC24-5A7FE82E4643}" type="parTrans" cxnId="{FAABD132-CD05-4567-ADA2-6EED8985D7DE}">
      <dgm:prSet/>
      <dgm:spPr/>
      <dgm:t>
        <a:bodyPr/>
        <a:lstStyle/>
        <a:p>
          <a:endParaRPr lang="en-US"/>
        </a:p>
      </dgm:t>
    </dgm:pt>
    <dgm:pt modelId="{C70B614B-6673-4A62-ACE9-788FA2B54DBF}" type="sibTrans" cxnId="{FAABD132-CD05-4567-ADA2-6EED8985D7DE}">
      <dgm:prSet/>
      <dgm:spPr/>
      <dgm:t>
        <a:bodyPr/>
        <a:lstStyle/>
        <a:p>
          <a:endParaRPr lang="en-US"/>
        </a:p>
      </dgm:t>
    </dgm:pt>
    <dgm:pt modelId="{A2438677-0463-4DC7-8199-14086452D5DF}">
      <dgm:prSet/>
      <dgm:spPr/>
      <dgm:t>
        <a:bodyPr/>
        <a:lstStyle/>
        <a:p>
          <a:pPr>
            <a:lnSpc>
              <a:spcPct val="100000"/>
            </a:lnSpc>
          </a:pPr>
          <a:r>
            <a:rPr lang="en-US"/>
            <a:t>For example, telling the model that someone's heart rate varies a lot during sleep could help it determine if that person is at risk for a sleep disorder.</a:t>
          </a:r>
        </a:p>
      </dgm:t>
    </dgm:pt>
    <dgm:pt modelId="{399F2AF6-0A1D-4C49-AC5D-A3DE5A9BF7CC}" type="parTrans" cxnId="{561CE82E-0CAD-4558-9736-37B672D556C3}">
      <dgm:prSet/>
      <dgm:spPr/>
      <dgm:t>
        <a:bodyPr/>
        <a:lstStyle/>
        <a:p>
          <a:endParaRPr lang="en-US"/>
        </a:p>
      </dgm:t>
    </dgm:pt>
    <dgm:pt modelId="{67B0A8B3-B98E-457A-8077-5A3385F71EC4}" type="sibTrans" cxnId="{561CE82E-0CAD-4558-9736-37B672D556C3}">
      <dgm:prSet/>
      <dgm:spPr/>
      <dgm:t>
        <a:bodyPr/>
        <a:lstStyle/>
        <a:p>
          <a:endParaRPr lang="en-US"/>
        </a:p>
      </dgm:t>
    </dgm:pt>
    <dgm:pt modelId="{4F96F906-79AC-4D18-B0FC-E891D9A50F4C}" type="pres">
      <dgm:prSet presAssocID="{512A6691-7BAB-48CC-A87A-20981ADDB5D3}" presName="root" presStyleCnt="0">
        <dgm:presLayoutVars>
          <dgm:dir/>
          <dgm:resizeHandles val="exact"/>
        </dgm:presLayoutVars>
      </dgm:prSet>
      <dgm:spPr/>
    </dgm:pt>
    <dgm:pt modelId="{CECFDB3E-BA9B-44B5-9C3E-D01DFF458C42}" type="pres">
      <dgm:prSet presAssocID="{1EE934E0-8DCE-4CCA-8AAA-08012FE4945D}" presName="compNode" presStyleCnt="0"/>
      <dgm:spPr/>
    </dgm:pt>
    <dgm:pt modelId="{F0BAF903-7E60-4F3E-99F7-9AB05BB1AA17}" type="pres">
      <dgm:prSet presAssocID="{1EE934E0-8DCE-4CCA-8AAA-08012FE4945D}" presName="bgRect" presStyleLbl="bgShp" presStyleIdx="0" presStyleCnt="2"/>
      <dgm:spPr/>
    </dgm:pt>
    <dgm:pt modelId="{38BDCAF3-7F08-4E1F-A4E4-22C94FDAE6D9}" type="pres">
      <dgm:prSet presAssocID="{1EE934E0-8DCE-4CCA-8AAA-08012FE4945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octor"/>
        </a:ext>
      </dgm:extLst>
    </dgm:pt>
    <dgm:pt modelId="{693D6BAE-A73B-417F-9737-96FD601AE093}" type="pres">
      <dgm:prSet presAssocID="{1EE934E0-8DCE-4CCA-8AAA-08012FE4945D}" presName="spaceRect" presStyleCnt="0"/>
      <dgm:spPr/>
    </dgm:pt>
    <dgm:pt modelId="{78BF3793-1C02-4F44-B8EA-B5ED73BCD02D}" type="pres">
      <dgm:prSet presAssocID="{1EE934E0-8DCE-4CCA-8AAA-08012FE4945D}" presName="parTx" presStyleLbl="revTx" presStyleIdx="0" presStyleCnt="2">
        <dgm:presLayoutVars>
          <dgm:chMax val="0"/>
          <dgm:chPref val="0"/>
        </dgm:presLayoutVars>
      </dgm:prSet>
      <dgm:spPr/>
    </dgm:pt>
    <dgm:pt modelId="{E8E836AF-E58D-4C5E-8EF9-4C97EE303C8F}" type="pres">
      <dgm:prSet presAssocID="{C70B614B-6673-4A62-ACE9-788FA2B54DBF}" presName="sibTrans" presStyleCnt="0"/>
      <dgm:spPr/>
    </dgm:pt>
    <dgm:pt modelId="{0964A7ED-1E9E-4016-A110-4BCFA0A37FBA}" type="pres">
      <dgm:prSet presAssocID="{A2438677-0463-4DC7-8199-14086452D5DF}" presName="compNode" presStyleCnt="0"/>
      <dgm:spPr/>
    </dgm:pt>
    <dgm:pt modelId="{90D95781-9FB9-494F-A656-54714B4B80FA}" type="pres">
      <dgm:prSet presAssocID="{A2438677-0463-4DC7-8199-14086452D5DF}" presName="bgRect" presStyleLbl="bgShp" presStyleIdx="1" presStyleCnt="2"/>
      <dgm:spPr/>
    </dgm:pt>
    <dgm:pt modelId="{1D33B0F7-2C09-4590-B397-33A0E364404F}" type="pres">
      <dgm:prSet presAssocID="{A2438677-0463-4DC7-8199-14086452D5D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Heart Organ"/>
        </a:ext>
      </dgm:extLst>
    </dgm:pt>
    <dgm:pt modelId="{3F033E38-2DE1-412D-ACFE-7BD79CB4C7D1}" type="pres">
      <dgm:prSet presAssocID="{A2438677-0463-4DC7-8199-14086452D5DF}" presName="spaceRect" presStyleCnt="0"/>
      <dgm:spPr/>
    </dgm:pt>
    <dgm:pt modelId="{46FD12B4-81FF-4709-84AE-4F1F227A0490}" type="pres">
      <dgm:prSet presAssocID="{A2438677-0463-4DC7-8199-14086452D5DF}" presName="parTx" presStyleLbl="revTx" presStyleIdx="1" presStyleCnt="2">
        <dgm:presLayoutVars>
          <dgm:chMax val="0"/>
          <dgm:chPref val="0"/>
        </dgm:presLayoutVars>
      </dgm:prSet>
      <dgm:spPr/>
    </dgm:pt>
  </dgm:ptLst>
  <dgm:cxnLst>
    <dgm:cxn modelId="{561CE82E-0CAD-4558-9736-37B672D556C3}" srcId="{512A6691-7BAB-48CC-A87A-20981ADDB5D3}" destId="{A2438677-0463-4DC7-8199-14086452D5DF}" srcOrd="1" destOrd="0" parTransId="{399F2AF6-0A1D-4C49-AC5D-A3DE5A9BF7CC}" sibTransId="{67B0A8B3-B98E-457A-8077-5A3385F71EC4}"/>
    <dgm:cxn modelId="{FAABD132-CD05-4567-ADA2-6EED8985D7DE}" srcId="{512A6691-7BAB-48CC-A87A-20981ADDB5D3}" destId="{1EE934E0-8DCE-4CCA-8AAA-08012FE4945D}" srcOrd="0" destOrd="0" parTransId="{8EBDC491-DE4D-43A0-BC24-5A7FE82E4643}" sibTransId="{C70B614B-6673-4A62-ACE9-788FA2B54DBF}"/>
    <dgm:cxn modelId="{7354303A-2D4B-4A89-8DA9-88223DAFC131}" type="presOf" srcId="{1EE934E0-8DCE-4CCA-8AAA-08012FE4945D}" destId="{78BF3793-1C02-4F44-B8EA-B5ED73BCD02D}" srcOrd="0" destOrd="0" presId="urn:microsoft.com/office/officeart/2018/2/layout/IconVerticalSolidList"/>
    <dgm:cxn modelId="{7FBBDEC5-8A90-4404-95A5-8456E3376C49}" type="presOf" srcId="{A2438677-0463-4DC7-8199-14086452D5DF}" destId="{46FD12B4-81FF-4709-84AE-4F1F227A0490}" srcOrd="0" destOrd="0" presId="urn:microsoft.com/office/officeart/2018/2/layout/IconVerticalSolidList"/>
    <dgm:cxn modelId="{FA0714FD-5DC2-4699-979A-DB7CAC549884}" type="presOf" srcId="{512A6691-7BAB-48CC-A87A-20981ADDB5D3}" destId="{4F96F906-79AC-4D18-B0FC-E891D9A50F4C}" srcOrd="0" destOrd="0" presId="urn:microsoft.com/office/officeart/2018/2/layout/IconVerticalSolidList"/>
    <dgm:cxn modelId="{980AB864-67C3-4DBD-8B94-2BFF56432B36}" type="presParOf" srcId="{4F96F906-79AC-4D18-B0FC-E891D9A50F4C}" destId="{CECFDB3E-BA9B-44B5-9C3E-D01DFF458C42}" srcOrd="0" destOrd="0" presId="urn:microsoft.com/office/officeart/2018/2/layout/IconVerticalSolidList"/>
    <dgm:cxn modelId="{69D28672-0DCD-49A8-B95A-C25075E03573}" type="presParOf" srcId="{CECFDB3E-BA9B-44B5-9C3E-D01DFF458C42}" destId="{F0BAF903-7E60-4F3E-99F7-9AB05BB1AA17}" srcOrd="0" destOrd="0" presId="urn:microsoft.com/office/officeart/2018/2/layout/IconVerticalSolidList"/>
    <dgm:cxn modelId="{A8481F2C-9E1F-4B78-999F-3CF12DA3A96B}" type="presParOf" srcId="{CECFDB3E-BA9B-44B5-9C3E-D01DFF458C42}" destId="{38BDCAF3-7F08-4E1F-A4E4-22C94FDAE6D9}" srcOrd="1" destOrd="0" presId="urn:microsoft.com/office/officeart/2018/2/layout/IconVerticalSolidList"/>
    <dgm:cxn modelId="{93720C84-51F2-4C41-8255-CA5A915193BA}" type="presParOf" srcId="{CECFDB3E-BA9B-44B5-9C3E-D01DFF458C42}" destId="{693D6BAE-A73B-417F-9737-96FD601AE093}" srcOrd="2" destOrd="0" presId="urn:microsoft.com/office/officeart/2018/2/layout/IconVerticalSolidList"/>
    <dgm:cxn modelId="{21FE1F1E-96C9-4AE5-8FBE-F2C41625CAE0}" type="presParOf" srcId="{CECFDB3E-BA9B-44B5-9C3E-D01DFF458C42}" destId="{78BF3793-1C02-4F44-B8EA-B5ED73BCD02D}" srcOrd="3" destOrd="0" presId="urn:microsoft.com/office/officeart/2018/2/layout/IconVerticalSolidList"/>
    <dgm:cxn modelId="{D8CC6847-D6A9-49C3-B543-D5839A26601C}" type="presParOf" srcId="{4F96F906-79AC-4D18-B0FC-E891D9A50F4C}" destId="{E8E836AF-E58D-4C5E-8EF9-4C97EE303C8F}" srcOrd="1" destOrd="0" presId="urn:microsoft.com/office/officeart/2018/2/layout/IconVerticalSolidList"/>
    <dgm:cxn modelId="{8AD65BF6-28D6-422D-B093-039B69C7F58A}" type="presParOf" srcId="{4F96F906-79AC-4D18-B0FC-E891D9A50F4C}" destId="{0964A7ED-1E9E-4016-A110-4BCFA0A37FBA}" srcOrd="2" destOrd="0" presId="urn:microsoft.com/office/officeart/2018/2/layout/IconVerticalSolidList"/>
    <dgm:cxn modelId="{10C5FBBC-BA33-4D86-BF94-3EF0B844A7C0}" type="presParOf" srcId="{0964A7ED-1E9E-4016-A110-4BCFA0A37FBA}" destId="{90D95781-9FB9-494F-A656-54714B4B80FA}" srcOrd="0" destOrd="0" presId="urn:microsoft.com/office/officeart/2018/2/layout/IconVerticalSolidList"/>
    <dgm:cxn modelId="{CF22EEB3-BAE6-4095-A27C-38F5670AC7C2}" type="presParOf" srcId="{0964A7ED-1E9E-4016-A110-4BCFA0A37FBA}" destId="{1D33B0F7-2C09-4590-B397-33A0E364404F}" srcOrd="1" destOrd="0" presId="urn:microsoft.com/office/officeart/2018/2/layout/IconVerticalSolidList"/>
    <dgm:cxn modelId="{F2DB361B-BAEC-45B6-AD6A-3343DE93D8C6}" type="presParOf" srcId="{0964A7ED-1E9E-4016-A110-4BCFA0A37FBA}" destId="{3F033E38-2DE1-412D-ACFE-7BD79CB4C7D1}" srcOrd="2" destOrd="0" presId="urn:microsoft.com/office/officeart/2018/2/layout/IconVerticalSolidList"/>
    <dgm:cxn modelId="{5CB5A801-04D4-42DD-A3AF-53EFD4B385AC}" type="presParOf" srcId="{0964A7ED-1E9E-4016-A110-4BCFA0A37FBA}" destId="{46FD12B4-81FF-4709-84AE-4F1F227A049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AF903-7E60-4F3E-99F7-9AB05BB1AA17}">
      <dsp:nvSpPr>
        <dsp:cNvPr id="0" name=""/>
        <dsp:cNvSpPr/>
      </dsp:nvSpPr>
      <dsp:spPr>
        <a:xfrm>
          <a:off x="0" y="707092"/>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8BDCAF3-7F08-4E1F-A4E4-22C94FDAE6D9}">
      <dsp:nvSpPr>
        <dsp:cNvPr id="0" name=""/>
        <dsp:cNvSpPr/>
      </dsp:nvSpPr>
      <dsp:spPr>
        <a:xfrm>
          <a:off x="394883" y="1000807"/>
          <a:ext cx="717970" cy="71797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BF3793-1C02-4F44-B8EA-B5ED73BCD02D}">
      <dsp:nvSpPr>
        <dsp:cNvPr id="0" name=""/>
        <dsp:cNvSpPr/>
      </dsp:nvSpPr>
      <dsp:spPr>
        <a:xfrm>
          <a:off x="1507738" y="707092"/>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a:lnSpc>
              <a:spcPct val="100000"/>
            </a:lnSpc>
            <a:spcBef>
              <a:spcPct val="0"/>
            </a:spcBef>
            <a:spcAft>
              <a:spcPct val="35000"/>
            </a:spcAft>
            <a:buNone/>
          </a:pPr>
          <a:r>
            <a:rPr lang="en-US" sz="2200" kern="1200" dirty="0"/>
            <a:t>The paper finds that </a:t>
          </a:r>
          <a:r>
            <a:rPr lang="en-US" sz="2200" kern="1200" dirty="0">
              <a:solidFill>
                <a:srgbClr val="FF0000"/>
              </a:solidFill>
            </a:rPr>
            <a:t>by giving these LLMs additional context </a:t>
          </a:r>
          <a:r>
            <a:rPr lang="en-US" sz="2200" kern="1200" dirty="0"/>
            <a:t>– meaning more </a:t>
          </a:r>
          <a:r>
            <a:rPr lang="en-US" sz="2200" kern="1200" dirty="0">
              <a:solidFill>
                <a:srgbClr val="FF0000"/>
              </a:solidFill>
            </a:rPr>
            <a:t>detailed information about the person's health background </a:t>
          </a:r>
          <a:r>
            <a:rPr lang="en-US" sz="2200" kern="1200" dirty="0"/>
            <a:t>and the specifics of their data – the models can make more accurate predictions. </a:t>
          </a:r>
        </a:p>
      </dsp:txBody>
      <dsp:txXfrm>
        <a:off x="1507738" y="707092"/>
        <a:ext cx="9007861" cy="1305401"/>
      </dsp:txXfrm>
    </dsp:sp>
    <dsp:sp modelId="{90D95781-9FB9-494F-A656-54714B4B80FA}">
      <dsp:nvSpPr>
        <dsp:cNvPr id="0" name=""/>
        <dsp:cNvSpPr/>
      </dsp:nvSpPr>
      <dsp:spPr>
        <a:xfrm>
          <a:off x="0" y="2338844"/>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33B0F7-2C09-4590-B397-33A0E364404F}">
      <dsp:nvSpPr>
        <dsp:cNvPr id="0" name=""/>
        <dsp:cNvSpPr/>
      </dsp:nvSpPr>
      <dsp:spPr>
        <a:xfrm>
          <a:off x="394883" y="2632559"/>
          <a:ext cx="717970" cy="71797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FD12B4-81FF-4709-84AE-4F1F227A0490}">
      <dsp:nvSpPr>
        <dsp:cNvPr id="0" name=""/>
        <dsp:cNvSpPr/>
      </dsp:nvSpPr>
      <dsp:spPr>
        <a:xfrm>
          <a:off x="1507738" y="2338844"/>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a:lnSpc>
              <a:spcPct val="100000"/>
            </a:lnSpc>
            <a:spcBef>
              <a:spcPct val="0"/>
            </a:spcBef>
            <a:spcAft>
              <a:spcPct val="35000"/>
            </a:spcAft>
            <a:buNone/>
          </a:pPr>
          <a:r>
            <a:rPr lang="en-US" sz="2200" kern="1200"/>
            <a:t>For example, telling the model that someone's heart rate varies a lot during sleep could help it determine if that person is at risk for a sleep disorder.</a:t>
          </a:r>
        </a:p>
      </dsp:txBody>
      <dsp:txXfrm>
        <a:off x="1507738" y="2338844"/>
        <a:ext cx="9007861" cy="13054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26T18:49:26.591"/>
    </inkml:context>
    <inkml:brush xml:id="br0">
      <inkml:brushProperty name="width" value="0.035" units="cm"/>
      <inkml:brushProperty name="height" value="0.035" units="cm"/>
      <inkml:brushProperty name="color" value="#E71224"/>
    </inkml:brush>
  </inkml:definitions>
  <inkml:trace contextRef="#ctx0" brushRef="#br0">1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26T18:48:49.832"/>
    </inkml:context>
    <inkml:brush xml:id="br0">
      <inkml:brushProperty name="width" value="0.035" units="cm"/>
      <inkml:brushProperty name="height" value="0.035" units="cm"/>
      <inkml:brushProperty name="color" value="#E71224"/>
    </inkml:brush>
  </inkml:definitions>
  <inkml:trace contextRef="#ctx0" brushRef="#br0">1 1152 24575,'50'11'0,"-30"1"0,35 6 0,-38 3 0,-1-10 0,9 21 0,-12-13 0,16 25 0,-16-20 0,2 9 0,-6-12 0,-3-4 0,5-2 0,-5-4 0,20-49 0,20-23 0,-4 7 0,2-3-477,-11 12 1,2 1 476,31-14 0,1-4-1594,-19-3 1,2-3 1593,9 13 0,8 1 0,-3-4-1078,-7-7 1,-2-4 0,4 3 1077,12 3 0,3 2 0,-3 2 0,-15 9 0,-3 2 0,-2 4 0,12-11 0,-5 8 0,8 0 0,-45 27 0,-5 8 639,4 1-639,-8 6 0,-1 5 0,-6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26T18:48:50.971"/>
    </inkml:context>
    <inkml:brush xml:id="br0">
      <inkml:brushProperty name="width" value="0.035" units="cm"/>
      <inkml:brushProperty name="height" value="0.035" units="cm"/>
      <inkml:brushProperty name="color" value="#E71224"/>
    </inkml:brush>
  </inkml:definitions>
  <inkml:trace contextRef="#ctx0" brushRef="#br0">0 358 24575,'17'4'0,"3"7"0,-6 17 0,19 31 0,-15-23 0,5 19 0,-14-43 0,-8 3 0,9-4 0,-9 0 0,4-1 0,0 1 0,0-1 0,1 1 0,4-10 0,0-2 0,7-10 0,4 1 0,-4-1 0,3-5 0,8 9 0,7-16 0,12 12 0,24-27 0,-19 12 0,4 1 0,5-3-604,-9 5 0,1-1 604,11-4 0,1 0 0,-3 1 0,-1-1 0,-12 4 0,1-2 0,22-9 0,2-3 0,-6 1 0,-2 0 0,-10 5 0,-4 4 0,15 7 0,-67 22 0,0 20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6-26T19:00:53.515"/>
    </inkml:context>
    <inkml:brush xml:id="br0">
      <inkml:brushProperty name="width" value="0.035" units="cm"/>
      <inkml:brushProperty name="height" value="0.035" units="cm"/>
      <inkml:brushProperty name="color" value="#E71224"/>
    </inkml:brush>
  </inkml:definitions>
  <inkml:trace contextRef="#ctx0" brushRef="#br0">0 12 24575,'11'0'0,"0"-5"0,-1 4 0,1-4 0,16 5 0,-8 0 0,14 0 0,-12 0 0,0 0 0,-4 0 0,3 0 0,-3 0 0,4 0 0,-5 0 0,0 0 0,-1 0 0,2 0 0,4 0 0,0 0 0,1 0 0,10 0 0,27 0-1244,6 0 0,23 0 1,6 0-1,-9 0 1244,-7 0 0,-5 0 0,10 0 0,-8 0 0,10 0 0,5 0 0,2 0 0,-3 0 0,-7 0-1036,8 0 1,-5 0 0,-1 0 0,1 0 1035,6 0 0,1 0 0,0 0 0,0 0 0,-2 0 0,1 0 0,-2 0 0,-3 0-556,12 0 1,-4 0 0,0 0 555,2 0 0,0 0 0,-8 0 0,-3 0 0,-7 0 0,-7 0 0,-13 0 0,-30 0 0,-13 0 3111,-4 0-3111,4 0 4668,36 0-4668,14 0 0,-6 0 0,5 0 937,-2 0 1,4 0-938,20 0 0,3 0-973,2 0 0,-1 0 973,-9 0 0,-4 0 0,-18 0 0,-7 0 0,4 0 0,-39 0 0,3 0 0,-4 0 1015,6 0-1015,-6 0 2059,4 0-2059,-8 0 0,8 0 0,-8 0 0,3 0 0,-4 0 0,0 0 0,-1 0 0,1 0 0,-1 0 0,-4 0 0,-1 0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sv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D8C690-BF97-7142-AC08-8D7622388293}" type="datetimeFigureOut">
              <a:rPr lang="en-US" smtClean="0"/>
              <a:t>7/17/24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4461B2-33D4-394E-B4A4-6F93516A1085}" type="slidenum">
              <a:rPr lang="en-US" smtClean="0"/>
              <a:t>‹#›</a:t>
            </a:fld>
            <a:endParaRPr lang="en-US"/>
          </a:p>
        </p:txBody>
      </p:sp>
    </p:spTree>
    <p:extLst>
      <p:ext uri="{BB962C8B-B14F-4D97-AF65-F5344CB8AC3E}">
        <p14:creationId xmlns:p14="http://schemas.microsoft.com/office/powerpoint/2010/main" val="450063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Presenter: Shovito Barua Soumma</a:t>
            </a:r>
          </a:p>
        </p:txBody>
      </p:sp>
      <p:sp>
        <p:nvSpPr>
          <p:cNvPr id="4" name="Slide Number Placeholder 3"/>
          <p:cNvSpPr>
            <a:spLocks noGrp="1"/>
          </p:cNvSpPr>
          <p:nvPr>
            <p:ph type="sldNum" sz="quarter" idx="5"/>
          </p:nvPr>
        </p:nvSpPr>
        <p:spPr/>
        <p:txBody>
          <a:bodyPr/>
          <a:lstStyle/>
          <a:p>
            <a:fld id="{E14461B2-33D4-394E-B4A4-6F93516A1085}" type="slidenum">
              <a:rPr lang="en-US" smtClean="0"/>
              <a:t>1</a:t>
            </a:fld>
            <a:endParaRPr lang="en-US"/>
          </a:p>
        </p:txBody>
      </p:sp>
    </p:spTree>
    <p:extLst>
      <p:ext uri="{BB962C8B-B14F-4D97-AF65-F5344CB8AC3E}">
        <p14:creationId xmlns:p14="http://schemas.microsoft.com/office/powerpoint/2010/main" val="3245278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61B2-33D4-394E-B4A4-6F93516A1085}" type="slidenum">
              <a:rPr lang="en-US" smtClean="0"/>
              <a:t>2</a:t>
            </a:fld>
            <a:endParaRPr lang="en-US"/>
          </a:p>
        </p:txBody>
      </p:sp>
    </p:spTree>
    <p:extLst>
      <p:ext uri="{BB962C8B-B14F-4D97-AF65-F5344CB8AC3E}">
        <p14:creationId xmlns:p14="http://schemas.microsoft.com/office/powerpoint/2010/main" val="3092648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tasks cover five areas:</a:t>
            </a:r>
          </a:p>
          <a:p>
            <a:pPr>
              <a:buFont typeface="+mj-lt"/>
              <a:buAutoNum type="arabicPeriod"/>
            </a:pPr>
            <a:r>
              <a:rPr lang="en-US" b="1" dirty="0"/>
              <a:t>Mental Health (MHealth)</a:t>
            </a:r>
            <a:r>
              <a:rPr lang="en-US" dirty="0"/>
              <a:t>: Predicting stress levels and resilience based on activity data and self-reported mood.</a:t>
            </a:r>
          </a:p>
          <a:p>
            <a:pPr>
              <a:buFont typeface="+mj-lt"/>
              <a:buAutoNum type="arabicPeriod"/>
            </a:pPr>
            <a:r>
              <a:rPr lang="en-US" b="1" dirty="0"/>
              <a:t>Activity</a:t>
            </a:r>
            <a:r>
              <a:rPr lang="en-US" dirty="0"/>
              <a:t>: Assessing readiness for exercise and fatigue from physiological data.</a:t>
            </a:r>
          </a:p>
          <a:p>
            <a:pPr>
              <a:buFont typeface="+mj-lt"/>
              <a:buAutoNum type="arabicPeriod"/>
            </a:pPr>
            <a:r>
              <a:rPr lang="en-US" b="1" dirty="0"/>
              <a:t>Metabolism</a:t>
            </a:r>
            <a:r>
              <a:rPr lang="en-US" dirty="0"/>
              <a:t>: Estimating calories burned from the intensity of physical activities.</a:t>
            </a:r>
          </a:p>
          <a:p>
            <a:pPr>
              <a:buFont typeface="+mj-lt"/>
              <a:buAutoNum type="arabicPeriod"/>
            </a:pPr>
            <a:r>
              <a:rPr lang="en-US" b="1" dirty="0"/>
              <a:t>Sleep</a:t>
            </a:r>
            <a:r>
              <a:rPr lang="en-US" dirty="0"/>
              <a:t>: Predicting sleep quality and identifying potential sleep disorders from sleep patterns.</a:t>
            </a:r>
          </a:p>
          <a:p>
            <a:pPr>
              <a:buFont typeface="+mj-lt"/>
              <a:buAutoNum type="arabicPeriod"/>
            </a:pPr>
            <a:r>
              <a:rPr lang="en-US" b="1" dirty="0"/>
              <a:t>Cardiovascular</a:t>
            </a:r>
            <a:r>
              <a:rPr lang="en-US" dirty="0"/>
              <a:t>: Detecting conditions like atrial fibrillation or sinus abnormalities from heart rate data.</a:t>
            </a:r>
          </a:p>
          <a:p>
            <a:endParaRPr lang="en-US" dirty="0"/>
          </a:p>
        </p:txBody>
      </p:sp>
      <p:sp>
        <p:nvSpPr>
          <p:cNvPr id="4" name="Slide Number Placeholder 3"/>
          <p:cNvSpPr>
            <a:spLocks noGrp="1"/>
          </p:cNvSpPr>
          <p:nvPr>
            <p:ph type="sldNum" sz="quarter" idx="5"/>
          </p:nvPr>
        </p:nvSpPr>
        <p:spPr/>
        <p:txBody>
          <a:bodyPr/>
          <a:lstStyle/>
          <a:p>
            <a:fld id="{E14461B2-33D4-394E-B4A4-6F93516A1085}" type="slidenum">
              <a:rPr lang="en-US" smtClean="0"/>
              <a:t>3</a:t>
            </a:fld>
            <a:endParaRPr lang="en-US"/>
          </a:p>
        </p:txBody>
      </p:sp>
    </p:spTree>
    <p:extLst>
      <p:ext uri="{BB962C8B-B14F-4D97-AF65-F5344CB8AC3E}">
        <p14:creationId xmlns:p14="http://schemas.microsoft.com/office/powerpoint/2010/main" val="21148719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61B2-33D4-394E-B4A4-6F93516A1085}" type="slidenum">
              <a:rPr lang="en-US" smtClean="0"/>
              <a:t>6</a:t>
            </a:fld>
            <a:endParaRPr lang="en-US"/>
          </a:p>
        </p:txBody>
      </p:sp>
    </p:spTree>
    <p:extLst>
      <p:ext uri="{BB962C8B-B14F-4D97-AF65-F5344CB8AC3E}">
        <p14:creationId xmlns:p14="http://schemas.microsoft.com/office/powerpoint/2010/main" val="4137489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4461B2-33D4-394E-B4A4-6F93516A1085}" type="slidenum">
              <a:rPr lang="en-US" smtClean="0"/>
              <a:t>7</a:t>
            </a:fld>
            <a:endParaRPr lang="en-US"/>
          </a:p>
        </p:txBody>
      </p:sp>
    </p:spTree>
    <p:extLst>
      <p:ext uri="{BB962C8B-B14F-4D97-AF65-F5344CB8AC3E}">
        <p14:creationId xmlns:p14="http://schemas.microsoft.com/office/powerpoint/2010/main" val="4020421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75B77-DB94-72EB-985B-03944392ACA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800AE5C-0D2A-0E16-E5F5-4562685A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0409A01-3270-8568-C604-F16E935BB4EE}"/>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5" name="Footer Placeholder 4">
            <a:extLst>
              <a:ext uri="{FF2B5EF4-FFF2-40B4-BE49-F238E27FC236}">
                <a16:creationId xmlns:a16="http://schemas.microsoft.com/office/drawing/2014/main" id="{298DCDEE-9D7E-8E23-C7F0-1042AF84CF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FAEF2C-88BC-0E39-AFCE-76D3A8AF5651}"/>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28714924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8792-3EBD-A41F-6B36-587B2FAF74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01E82E4-01E3-4B62-968F-BED3BB4A3E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87DF95-FAC4-FC5B-8BD7-8DF574802700}"/>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5" name="Footer Placeholder 4">
            <a:extLst>
              <a:ext uri="{FF2B5EF4-FFF2-40B4-BE49-F238E27FC236}">
                <a16:creationId xmlns:a16="http://schemas.microsoft.com/office/drawing/2014/main" id="{53B3BA22-C7B1-46B0-FB32-A76B714A03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1A3AE5-EF81-D56E-922F-F923E4013BFB}"/>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426538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9987DC-7D11-21F9-C49C-12EAAE90DF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79EE6C-2EBD-3BE9-1210-2B0C549B47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35275A-8640-C71B-4E04-41C24064E61F}"/>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5" name="Footer Placeholder 4">
            <a:extLst>
              <a:ext uri="{FF2B5EF4-FFF2-40B4-BE49-F238E27FC236}">
                <a16:creationId xmlns:a16="http://schemas.microsoft.com/office/drawing/2014/main" id="{3871DEEE-CC5C-5DDB-EF86-144DB0716B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DFD78C-BFEF-E697-8688-46BC347FAC57}"/>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1187245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7A963-0237-8649-A323-70E3B215B0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8D9B51-2D26-0467-2220-DB9B5FE652E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A61412-108F-BFB3-C0AD-1DCA84AFFE0B}"/>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5" name="Footer Placeholder 4">
            <a:extLst>
              <a:ext uri="{FF2B5EF4-FFF2-40B4-BE49-F238E27FC236}">
                <a16:creationId xmlns:a16="http://schemas.microsoft.com/office/drawing/2014/main" id="{1149FC81-B887-40EF-0540-35722AE017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291A79-F2F1-16B9-2B15-2660E959FD7A}"/>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3863804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C927B-AD6C-6B88-9C6D-FC926DB631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E773DBC-5E09-7232-5C79-52F9493FAA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F17C32-5501-8B54-D76D-210D0A690BDD}"/>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5" name="Footer Placeholder 4">
            <a:extLst>
              <a:ext uri="{FF2B5EF4-FFF2-40B4-BE49-F238E27FC236}">
                <a16:creationId xmlns:a16="http://schemas.microsoft.com/office/drawing/2014/main" id="{8AE5D14B-39F8-3E58-8046-CA968B0911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10B0BE-A38F-66D5-A2B1-6AC795F5FF8B}"/>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250116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DF1B3-6049-9C39-3705-257B4312D5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24B774-CA52-3932-6812-1EC784DBB66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3B4979-2D21-0568-9FFC-E09DE0BEC5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D88B6F-F256-F83E-83F4-5AF677CC9002}"/>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6" name="Footer Placeholder 5">
            <a:extLst>
              <a:ext uri="{FF2B5EF4-FFF2-40B4-BE49-F238E27FC236}">
                <a16:creationId xmlns:a16="http://schemas.microsoft.com/office/drawing/2014/main" id="{5F803D4F-55DA-C1D0-0F06-47C58A1FAE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C71C69-5024-9EFD-A0AA-58BA90FD5EDC}"/>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4039817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55E6A-E67B-863D-0F92-0D13011AC0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CD3059E-AB86-5B28-3135-09259DA528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6C74D0-DBF8-DF65-BEF4-54F1EBEA40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824286A-1B17-F2D3-A194-DC7BA0B7EB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8FAF50-BDDA-26C2-A7FA-DF4BD9F9F3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49EEC73-DB25-091D-9855-CA61D717A36B}"/>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8" name="Footer Placeholder 7">
            <a:extLst>
              <a:ext uri="{FF2B5EF4-FFF2-40B4-BE49-F238E27FC236}">
                <a16:creationId xmlns:a16="http://schemas.microsoft.com/office/drawing/2014/main" id="{398E6686-52E3-C61C-2421-F86286EB528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A37370-31E6-45F6-54E5-6C449966F401}"/>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3887370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6E60B-9C19-320F-A5D5-8CC2C0528D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B469AB3-DA12-6D33-4673-982D2E658F31}"/>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4" name="Footer Placeholder 3">
            <a:extLst>
              <a:ext uri="{FF2B5EF4-FFF2-40B4-BE49-F238E27FC236}">
                <a16:creationId xmlns:a16="http://schemas.microsoft.com/office/drawing/2014/main" id="{FB541182-65C0-293E-3AD1-AC816343C7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8766A9-A6B9-D3C4-9175-06DAAE8C815F}"/>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3893062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D649A0-9806-3040-26ED-6B7354140091}"/>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3" name="Footer Placeholder 2">
            <a:extLst>
              <a:ext uri="{FF2B5EF4-FFF2-40B4-BE49-F238E27FC236}">
                <a16:creationId xmlns:a16="http://schemas.microsoft.com/office/drawing/2014/main" id="{E1CC46B3-F729-9C7C-CBFC-E08290F7842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491363-66A6-7C21-3667-14A3EF42A56E}"/>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1455385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3E4A9-DFE1-56D3-6CBF-0BFC509F26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435D8E-C6B8-16E8-8D63-FD41206F0B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7CF53D-96F3-DFFF-1179-D3A5CCC38F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2C0922-BE0C-A76A-9EF7-F4357EF9C611}"/>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6" name="Footer Placeholder 5">
            <a:extLst>
              <a:ext uri="{FF2B5EF4-FFF2-40B4-BE49-F238E27FC236}">
                <a16:creationId xmlns:a16="http://schemas.microsoft.com/office/drawing/2014/main" id="{E9DA2B01-5146-9544-759A-6ADF5C96E0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41DE7B-44BE-59B9-B65F-F039B0EBC1EB}"/>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1416422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F0F32-5851-D1B6-B2BA-1D28B821DA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773700D-8B1C-4F0D-0852-4121F046A3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9FA287-9BBD-5EEB-A78F-7643FB3DAF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F206B5-8B31-FBF3-C1C0-5AFD59564A4E}"/>
              </a:ext>
            </a:extLst>
          </p:cNvPr>
          <p:cNvSpPr>
            <a:spLocks noGrp="1"/>
          </p:cNvSpPr>
          <p:nvPr>
            <p:ph type="dt" sz="half" idx="10"/>
          </p:nvPr>
        </p:nvSpPr>
        <p:spPr/>
        <p:txBody>
          <a:bodyPr/>
          <a:lstStyle/>
          <a:p>
            <a:fld id="{AD11FFE4-557E-2D49-AE1F-21B3C6E91D2A}" type="datetimeFigureOut">
              <a:rPr lang="en-US" smtClean="0"/>
              <a:t>7/17/24</a:t>
            </a:fld>
            <a:endParaRPr lang="en-US"/>
          </a:p>
        </p:txBody>
      </p:sp>
      <p:sp>
        <p:nvSpPr>
          <p:cNvPr id="6" name="Footer Placeholder 5">
            <a:extLst>
              <a:ext uri="{FF2B5EF4-FFF2-40B4-BE49-F238E27FC236}">
                <a16:creationId xmlns:a16="http://schemas.microsoft.com/office/drawing/2014/main" id="{F2D55C7D-FD7C-C9C9-430A-19E3341B5D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FC676A-37C2-0AE9-F6DD-5D0055EAAABC}"/>
              </a:ext>
            </a:extLst>
          </p:cNvPr>
          <p:cNvSpPr>
            <a:spLocks noGrp="1"/>
          </p:cNvSpPr>
          <p:nvPr>
            <p:ph type="sldNum" sz="quarter" idx="12"/>
          </p:nvPr>
        </p:nvSpPr>
        <p:spPr/>
        <p:txBody>
          <a:bodyPr/>
          <a:lstStyle/>
          <a:p>
            <a:fld id="{4BE8E9EA-2C1A-1346-8F96-3C49517E866E}" type="slidenum">
              <a:rPr lang="en-US" smtClean="0"/>
              <a:t>‹#›</a:t>
            </a:fld>
            <a:endParaRPr lang="en-US"/>
          </a:p>
        </p:txBody>
      </p:sp>
    </p:spTree>
    <p:extLst>
      <p:ext uri="{BB962C8B-B14F-4D97-AF65-F5344CB8AC3E}">
        <p14:creationId xmlns:p14="http://schemas.microsoft.com/office/powerpoint/2010/main" val="1957363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600744-396F-540E-061D-0C8CE33493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5A5C0E9-5474-50B8-77C6-F18A7E20F4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016AA2-6C7D-1924-A0E3-E6EC6BB64D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11FFE4-557E-2D49-AE1F-21B3C6E91D2A}" type="datetimeFigureOut">
              <a:rPr lang="en-US" smtClean="0"/>
              <a:t>7/17/24</a:t>
            </a:fld>
            <a:endParaRPr lang="en-US"/>
          </a:p>
        </p:txBody>
      </p:sp>
      <p:sp>
        <p:nvSpPr>
          <p:cNvPr id="5" name="Footer Placeholder 4">
            <a:extLst>
              <a:ext uri="{FF2B5EF4-FFF2-40B4-BE49-F238E27FC236}">
                <a16:creationId xmlns:a16="http://schemas.microsoft.com/office/drawing/2014/main" id="{C822A9A3-416B-0DB8-7617-6BE6EDBCCC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ED447C-A152-0EB2-145A-EC4F9C78EA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E8E9EA-2C1A-1346-8F96-3C49517E866E}" type="slidenum">
              <a:rPr lang="en-US" smtClean="0"/>
              <a:t>‹#›</a:t>
            </a:fld>
            <a:endParaRPr lang="en-US"/>
          </a:p>
        </p:txBody>
      </p:sp>
    </p:spTree>
    <p:extLst>
      <p:ext uri="{BB962C8B-B14F-4D97-AF65-F5344CB8AC3E}">
        <p14:creationId xmlns:p14="http://schemas.microsoft.com/office/powerpoint/2010/main" val="31248356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shovitobarua.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github.com/mitmedialab/health-llm"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9.png"/><Relationship Id="rId7" Type="http://schemas.openxmlformats.org/officeDocument/2006/relationships/customXml" Target="../ink/ink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customXml" Target="../ink/ink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Rectangle 23">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D24C588-DC96-19A4-23DF-AD63566252DE}"/>
              </a:ext>
            </a:extLst>
          </p:cNvPr>
          <p:cNvSpPr>
            <a:spLocks noGrp="1"/>
          </p:cNvSpPr>
          <p:nvPr>
            <p:ph type="ctrTitle"/>
          </p:nvPr>
        </p:nvSpPr>
        <p:spPr>
          <a:xfrm>
            <a:off x="1115568" y="548640"/>
            <a:ext cx="10168128" cy="1179576"/>
          </a:xfrm>
        </p:spPr>
        <p:txBody>
          <a:bodyPr vert="horz" lIns="91440" tIns="45720" rIns="91440" bIns="45720" rtlCol="0" anchor="ctr">
            <a:normAutofit/>
          </a:bodyPr>
          <a:lstStyle/>
          <a:p>
            <a:pPr algn="l"/>
            <a:r>
              <a:rPr lang="en-US" sz="3700" i="1" kern="1200" dirty="0">
                <a:solidFill>
                  <a:schemeClr val="tx1"/>
                </a:solidFill>
                <a:latin typeface="+mj-lt"/>
                <a:ea typeface="+mj-ea"/>
                <a:cs typeface="+mj-cs"/>
              </a:rPr>
              <a:t>Health-LLM: Large Language Models for Health Prediction via Wearable Sensor Data</a:t>
            </a:r>
          </a:p>
        </p:txBody>
      </p:sp>
      <p:sp>
        <p:nvSpPr>
          <p:cNvPr id="25" name="Rectangle 24">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Subtitle 2">
            <a:extLst>
              <a:ext uri="{FF2B5EF4-FFF2-40B4-BE49-F238E27FC236}">
                <a16:creationId xmlns:a16="http://schemas.microsoft.com/office/drawing/2014/main" id="{AFE52674-3819-8069-2166-21B498F98AA6}"/>
              </a:ext>
            </a:extLst>
          </p:cNvPr>
          <p:cNvSpPr>
            <a:spLocks noGrp="1"/>
          </p:cNvSpPr>
          <p:nvPr>
            <p:ph type="subTitle" idx="1"/>
          </p:nvPr>
        </p:nvSpPr>
        <p:spPr>
          <a:xfrm>
            <a:off x="1115568" y="2481943"/>
            <a:ext cx="10168128" cy="3695020"/>
          </a:xfrm>
        </p:spPr>
        <p:txBody>
          <a:bodyPr vert="horz" lIns="91440" tIns="45720" rIns="91440" bIns="45720" rtlCol="0">
            <a:normAutofit/>
          </a:bodyPr>
          <a:lstStyle/>
          <a:p>
            <a:r>
              <a:rPr lang="en-US" sz="2200" i="1" dirty="0"/>
              <a:t>Yubin Kim</a:t>
            </a:r>
            <a:r>
              <a:rPr lang="en-US" sz="2200" i="1" baseline="30000" dirty="0"/>
              <a:t>1</a:t>
            </a:r>
            <a:r>
              <a:rPr lang="en-US" sz="2200" i="1" dirty="0"/>
              <a:t>, </a:t>
            </a:r>
            <a:r>
              <a:rPr lang="en-US" sz="2200" i="1" dirty="0" err="1"/>
              <a:t>Xuhai</a:t>
            </a:r>
            <a:r>
              <a:rPr lang="en-US" sz="2200" i="1" dirty="0"/>
              <a:t> Xu</a:t>
            </a:r>
            <a:r>
              <a:rPr lang="en-US" sz="2200" i="1" baseline="30000" dirty="0"/>
              <a:t>1</a:t>
            </a:r>
            <a:r>
              <a:rPr lang="en-US" sz="2200" i="1" dirty="0"/>
              <a:t>, Daniel McDuff</a:t>
            </a:r>
            <a:r>
              <a:rPr lang="en-US" sz="2200" i="1" baseline="30000" dirty="0"/>
              <a:t>2</a:t>
            </a:r>
            <a:r>
              <a:rPr lang="en-US" sz="2200" i="1" dirty="0"/>
              <a:t>, Cynthia Breazeal</a:t>
            </a:r>
            <a:r>
              <a:rPr lang="en-US" sz="2200" i="1" baseline="30000" dirty="0"/>
              <a:t>1</a:t>
            </a:r>
            <a:r>
              <a:rPr lang="en-US" sz="2200" i="1" dirty="0"/>
              <a:t>, Hae Won Park</a:t>
            </a:r>
            <a:r>
              <a:rPr lang="en-US" sz="2200" i="1" baseline="30000" dirty="0"/>
              <a:t>1</a:t>
            </a:r>
            <a:endParaRPr lang="en-US" sz="2200" i="1" dirty="0"/>
          </a:p>
          <a:p>
            <a:r>
              <a:rPr lang="en-US" sz="2200" dirty="0"/>
              <a:t>(</a:t>
            </a:r>
            <a:r>
              <a:rPr lang="en-US" sz="2200" i="1" baseline="30000" dirty="0"/>
              <a:t>1</a:t>
            </a:r>
            <a:r>
              <a:rPr lang="en-US" sz="2200" dirty="0"/>
              <a:t>Massachusetts Institute of Technology, </a:t>
            </a:r>
            <a:r>
              <a:rPr lang="en-US" sz="2200" i="1" baseline="30000" dirty="0"/>
              <a:t>2</a:t>
            </a:r>
            <a:r>
              <a:rPr lang="en-US" sz="2200" dirty="0"/>
              <a:t>Google Research)</a:t>
            </a:r>
          </a:p>
          <a:p>
            <a:endParaRPr lang="en-US" sz="2200"/>
          </a:p>
          <a:p>
            <a:r>
              <a:rPr lang="en-US" sz="2200"/>
              <a:t>Presenter</a:t>
            </a:r>
            <a:r>
              <a:rPr lang="en-US" sz="2200" dirty="0"/>
              <a:t>: </a:t>
            </a:r>
            <a:r>
              <a:rPr lang="en-US" sz="2200" dirty="0">
                <a:hlinkClick r:id="rId3"/>
              </a:rPr>
              <a:t>Shovito Barua Soumma</a:t>
            </a:r>
            <a:endParaRPr lang="en-US" sz="2200" dirty="0"/>
          </a:p>
          <a:p>
            <a:r>
              <a:rPr lang="en-US" sz="2000" dirty="0"/>
              <a:t>Date: July 17, 2024</a:t>
            </a:r>
          </a:p>
          <a:p>
            <a:pPr indent="-228600" algn="l">
              <a:buFont typeface="Arial" panose="020B0604020202020204" pitchFamily="34" charset="0"/>
              <a:buChar char="•"/>
            </a:pPr>
            <a:endParaRPr lang="en-US" sz="2200" dirty="0"/>
          </a:p>
          <a:p>
            <a:pPr marL="342900" indent="-228600" algn="l">
              <a:buFont typeface="Arial" panose="020B0604020202020204" pitchFamily="34" charset="0"/>
              <a:buChar char="•"/>
            </a:pPr>
            <a:r>
              <a:rPr lang="en-US" sz="2200" dirty="0"/>
              <a:t>Archive April 2024, [20 Citations as today]</a:t>
            </a:r>
          </a:p>
          <a:p>
            <a:pPr marL="342900" indent="-228600" algn="l">
              <a:buFont typeface="Arial" panose="020B0604020202020204" pitchFamily="34" charset="0"/>
              <a:buChar char="•"/>
            </a:pPr>
            <a:r>
              <a:rPr lang="en-US" sz="2200" dirty="0"/>
              <a:t>Code Base: </a:t>
            </a:r>
            <a:r>
              <a:rPr lang="en-US" sz="2200" dirty="0">
                <a:hlinkClick r:id="rId4"/>
              </a:rPr>
              <a:t>https://github.com/mitmedialab/health-llm</a:t>
            </a:r>
            <a:r>
              <a:rPr lang="en-US" sz="2200" dirty="0"/>
              <a:t> </a:t>
            </a:r>
          </a:p>
        </p:txBody>
      </p:sp>
    </p:spTree>
    <p:extLst>
      <p:ext uri="{BB962C8B-B14F-4D97-AF65-F5344CB8AC3E}">
        <p14:creationId xmlns:p14="http://schemas.microsoft.com/office/powerpoint/2010/main" val="1831592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F0FD3-704D-224C-E1D7-D208F1D6E855}"/>
              </a:ext>
            </a:extLst>
          </p:cNvPr>
          <p:cNvSpPr>
            <a:spLocks noGrp="1"/>
          </p:cNvSpPr>
          <p:nvPr>
            <p:ph type="title"/>
          </p:nvPr>
        </p:nvSpPr>
        <p:spPr/>
        <p:txBody>
          <a:bodyPr/>
          <a:lstStyle/>
          <a:p>
            <a:r>
              <a:rPr lang="en-US" dirty="0"/>
              <a:t>Temporal Encoding</a:t>
            </a:r>
          </a:p>
        </p:txBody>
      </p:sp>
      <p:sp>
        <p:nvSpPr>
          <p:cNvPr id="3" name="Content Placeholder 2">
            <a:extLst>
              <a:ext uri="{FF2B5EF4-FFF2-40B4-BE49-F238E27FC236}">
                <a16:creationId xmlns:a16="http://schemas.microsoft.com/office/drawing/2014/main" id="{43C80416-3BCF-1F88-39CD-5014DD047F32}"/>
              </a:ext>
            </a:extLst>
          </p:cNvPr>
          <p:cNvSpPr>
            <a:spLocks noGrp="1"/>
          </p:cNvSpPr>
          <p:nvPr>
            <p:ph idx="1"/>
          </p:nvPr>
        </p:nvSpPr>
        <p:spPr>
          <a:xfrm>
            <a:off x="414780" y="1825625"/>
            <a:ext cx="6146278" cy="4351338"/>
          </a:xfrm>
        </p:spPr>
        <p:txBody>
          <a:bodyPr>
            <a:normAutofit/>
          </a:bodyPr>
          <a:lstStyle/>
          <a:p>
            <a:r>
              <a:rPr lang="en-US" sz="2400" dirty="0"/>
              <a:t>Time series data encodes into textual format</a:t>
            </a:r>
          </a:p>
          <a:p>
            <a:pPr marL="0" indent="0">
              <a:buNone/>
            </a:pPr>
            <a:r>
              <a:rPr lang="en-US" sz="1800" dirty="0"/>
              <a:t>3. Statistical summary</a:t>
            </a:r>
          </a:p>
          <a:p>
            <a:pPr marL="0" indent="0">
              <a:buNone/>
            </a:pPr>
            <a:r>
              <a:rPr lang="en-US" sz="1800" dirty="0"/>
              <a:t>Rather than using the raw data, this approach summarizes it with statistics. For instance, instead of daily steps over two weeks, it might provide an average: "The average steps over the last 14 days is 8500, with a standard deviation of 500." This method is compact, but it can lose detailed patterns in the data, such as how the step count changes from day to day.</a:t>
            </a:r>
          </a:p>
        </p:txBody>
      </p:sp>
      <p:pic>
        <p:nvPicPr>
          <p:cNvPr id="5" name="Picture 4">
            <a:extLst>
              <a:ext uri="{FF2B5EF4-FFF2-40B4-BE49-F238E27FC236}">
                <a16:creationId xmlns:a16="http://schemas.microsoft.com/office/drawing/2014/main" id="{FEC54A99-15A6-E231-F2B3-E3931C785DA9}"/>
              </a:ext>
            </a:extLst>
          </p:cNvPr>
          <p:cNvPicPr>
            <a:picLocks noChangeAspect="1"/>
          </p:cNvPicPr>
          <p:nvPr/>
        </p:nvPicPr>
        <p:blipFill rotWithShape="1">
          <a:blip r:embed="rId2"/>
          <a:srcRect t="71515" r="1226" b="709"/>
          <a:stretch/>
        </p:blipFill>
        <p:spPr>
          <a:xfrm>
            <a:off x="6278251" y="2488676"/>
            <a:ext cx="5835191" cy="1623816"/>
          </a:xfrm>
          <a:prstGeom prst="rect">
            <a:avLst/>
          </a:prstGeom>
        </p:spPr>
      </p:pic>
    </p:spTree>
    <p:extLst>
      <p:ext uri="{BB962C8B-B14F-4D97-AF65-F5344CB8AC3E}">
        <p14:creationId xmlns:p14="http://schemas.microsoft.com/office/powerpoint/2010/main" val="3396497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4F9E9-40FC-15A2-6555-95A4D7E21515}"/>
              </a:ext>
            </a:extLst>
          </p:cNvPr>
          <p:cNvSpPr>
            <a:spLocks noGrp="1"/>
          </p:cNvSpPr>
          <p:nvPr>
            <p:ph type="title"/>
          </p:nvPr>
        </p:nvSpPr>
        <p:spPr/>
        <p:txBody>
          <a:bodyPr/>
          <a:lstStyle/>
          <a:p>
            <a:r>
              <a:rPr lang="en-US" dirty="0"/>
              <a:t>Method: Few-shot (3 shot)</a:t>
            </a:r>
          </a:p>
        </p:txBody>
      </p:sp>
      <p:sp>
        <p:nvSpPr>
          <p:cNvPr id="3" name="Content Placeholder 2">
            <a:extLst>
              <a:ext uri="{FF2B5EF4-FFF2-40B4-BE49-F238E27FC236}">
                <a16:creationId xmlns:a16="http://schemas.microsoft.com/office/drawing/2014/main" id="{BE24131E-BC92-F997-8065-37D75D67D1D9}"/>
              </a:ext>
            </a:extLst>
          </p:cNvPr>
          <p:cNvSpPr>
            <a:spLocks noGrp="1"/>
          </p:cNvSpPr>
          <p:nvPr>
            <p:ph idx="1"/>
          </p:nvPr>
        </p:nvSpPr>
        <p:spPr>
          <a:xfrm>
            <a:off x="838200" y="1825625"/>
            <a:ext cx="10954732" cy="4351338"/>
          </a:xfrm>
        </p:spPr>
        <p:txBody>
          <a:bodyPr>
            <a:normAutofit/>
          </a:bodyPr>
          <a:lstStyle/>
          <a:p>
            <a:r>
              <a:rPr lang="en-US" sz="2000" dirty="0"/>
              <a:t>The model gets a little help. It's shown a few specific examples of the task at hand, which are like mini-tutorials that guide the model on how to tackle similar problems. This approach is enhanced by:</a:t>
            </a:r>
          </a:p>
          <a:p>
            <a:r>
              <a:rPr lang="en-US" sz="2000" b="1" dirty="0"/>
              <a:t>Chain-of-Thought (</a:t>
            </a:r>
            <a:r>
              <a:rPr lang="en-US" sz="2000" b="1" dirty="0" err="1"/>
              <a:t>CoT</a:t>
            </a:r>
            <a:r>
              <a:rPr lang="en-US" sz="2000" b="1" dirty="0"/>
              <a:t>): </a:t>
            </a:r>
            <a:r>
              <a:rPr lang="en-US" sz="2000" dirty="0"/>
              <a:t>This encourages the model to show its thought process, breaking down the problem step-by-step like a human would.</a:t>
            </a:r>
          </a:p>
          <a:p>
            <a:r>
              <a:rPr lang="en-US" sz="2000" b="1" dirty="0"/>
              <a:t>Self-Consistency (SC): </a:t>
            </a:r>
            <a:r>
              <a:rPr lang="en-US" sz="2000" dirty="0"/>
              <a:t>This ensures that when the model tries to solve similar problems, it does so consistently.</a:t>
            </a:r>
          </a:p>
          <a:p>
            <a:endParaRPr lang="en-US" sz="2000" dirty="0"/>
          </a:p>
        </p:txBody>
      </p:sp>
      <p:pic>
        <p:nvPicPr>
          <p:cNvPr id="4" name="Picture 3">
            <a:extLst>
              <a:ext uri="{FF2B5EF4-FFF2-40B4-BE49-F238E27FC236}">
                <a16:creationId xmlns:a16="http://schemas.microsoft.com/office/drawing/2014/main" id="{1B31E20B-8A02-11DB-7A0A-C7F2982BB194}"/>
              </a:ext>
            </a:extLst>
          </p:cNvPr>
          <p:cNvPicPr>
            <a:picLocks noChangeAspect="1"/>
          </p:cNvPicPr>
          <p:nvPr/>
        </p:nvPicPr>
        <p:blipFill>
          <a:blip r:embed="rId2"/>
          <a:stretch>
            <a:fillRect/>
          </a:stretch>
        </p:blipFill>
        <p:spPr>
          <a:xfrm>
            <a:off x="2592369" y="3674104"/>
            <a:ext cx="6315961" cy="3183896"/>
          </a:xfrm>
          <a:prstGeom prst="rect">
            <a:avLst/>
          </a:prstGeom>
        </p:spPr>
      </p:pic>
    </p:spTree>
    <p:extLst>
      <p:ext uri="{BB962C8B-B14F-4D97-AF65-F5344CB8AC3E}">
        <p14:creationId xmlns:p14="http://schemas.microsoft.com/office/powerpoint/2010/main" val="3713930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7767F-1E96-642D-BBCE-DD68DACEE9D7}"/>
              </a:ext>
            </a:extLst>
          </p:cNvPr>
          <p:cNvSpPr>
            <a:spLocks noGrp="1"/>
          </p:cNvSpPr>
          <p:nvPr>
            <p:ph type="title"/>
          </p:nvPr>
        </p:nvSpPr>
        <p:spPr/>
        <p:txBody>
          <a:bodyPr/>
          <a:lstStyle/>
          <a:p>
            <a:br>
              <a:rPr lang="en-US" dirty="0"/>
            </a:br>
            <a:endParaRPr lang="en-US" dirty="0"/>
          </a:p>
        </p:txBody>
      </p:sp>
      <p:sp>
        <p:nvSpPr>
          <p:cNvPr id="3" name="Content Placeholder 2">
            <a:extLst>
              <a:ext uri="{FF2B5EF4-FFF2-40B4-BE49-F238E27FC236}">
                <a16:creationId xmlns:a16="http://schemas.microsoft.com/office/drawing/2014/main" id="{AE20BFF9-690B-E01E-68FB-B1C3FA3D405E}"/>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AAA123E-0FE9-5503-73E3-69EDC6C38152}"/>
              </a:ext>
            </a:extLst>
          </p:cNvPr>
          <p:cNvPicPr>
            <a:picLocks noChangeAspect="1"/>
          </p:cNvPicPr>
          <p:nvPr/>
        </p:nvPicPr>
        <p:blipFill>
          <a:blip r:embed="rId2"/>
          <a:stretch>
            <a:fillRect/>
          </a:stretch>
        </p:blipFill>
        <p:spPr>
          <a:xfrm>
            <a:off x="0" y="93176"/>
            <a:ext cx="7306733" cy="4034549"/>
          </a:xfrm>
          <a:prstGeom prst="rect">
            <a:avLst/>
          </a:prstGeom>
        </p:spPr>
      </p:pic>
      <p:pic>
        <p:nvPicPr>
          <p:cNvPr id="5" name="Picture 4">
            <a:extLst>
              <a:ext uri="{FF2B5EF4-FFF2-40B4-BE49-F238E27FC236}">
                <a16:creationId xmlns:a16="http://schemas.microsoft.com/office/drawing/2014/main" id="{153E3FA8-8A1E-FE47-F9B6-EDC5A2C65939}"/>
              </a:ext>
            </a:extLst>
          </p:cNvPr>
          <p:cNvPicPr>
            <a:picLocks noChangeAspect="1"/>
          </p:cNvPicPr>
          <p:nvPr/>
        </p:nvPicPr>
        <p:blipFill>
          <a:blip r:embed="rId3"/>
          <a:stretch>
            <a:fillRect/>
          </a:stretch>
        </p:blipFill>
        <p:spPr>
          <a:xfrm>
            <a:off x="6218868" y="1825625"/>
            <a:ext cx="5983833" cy="4667250"/>
          </a:xfrm>
          <a:prstGeom prst="rect">
            <a:avLst/>
          </a:prstGeom>
        </p:spPr>
      </p:pic>
    </p:spTree>
    <p:extLst>
      <p:ext uri="{BB962C8B-B14F-4D97-AF65-F5344CB8AC3E}">
        <p14:creationId xmlns:p14="http://schemas.microsoft.com/office/powerpoint/2010/main" val="25777946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2CBFE-1E47-22BA-1781-B9C9D01026E0}"/>
              </a:ext>
            </a:extLst>
          </p:cNvPr>
          <p:cNvSpPr>
            <a:spLocks noGrp="1"/>
          </p:cNvSpPr>
          <p:nvPr>
            <p:ph type="title"/>
          </p:nvPr>
        </p:nvSpPr>
        <p:spPr/>
        <p:txBody>
          <a:bodyPr/>
          <a:lstStyle/>
          <a:p>
            <a:r>
              <a:rPr lang="en-US" dirty="0"/>
              <a:t>Method:  instruction tuning</a:t>
            </a:r>
          </a:p>
        </p:txBody>
      </p:sp>
      <p:sp>
        <p:nvSpPr>
          <p:cNvPr id="3" name="Content Placeholder 2">
            <a:extLst>
              <a:ext uri="{FF2B5EF4-FFF2-40B4-BE49-F238E27FC236}">
                <a16:creationId xmlns:a16="http://schemas.microsoft.com/office/drawing/2014/main" id="{3015E87D-A29C-6821-B3D3-A62EB8AD2E3A}"/>
              </a:ext>
            </a:extLst>
          </p:cNvPr>
          <p:cNvSpPr>
            <a:spLocks noGrp="1"/>
          </p:cNvSpPr>
          <p:nvPr>
            <p:ph idx="1"/>
          </p:nvPr>
        </p:nvSpPr>
        <p:spPr/>
        <p:txBody>
          <a:bodyPr>
            <a:normAutofit/>
          </a:bodyPr>
          <a:lstStyle/>
          <a:p>
            <a:pPr marL="0" indent="0">
              <a:buNone/>
            </a:pPr>
            <a:r>
              <a:rPr lang="en-US" sz="2000" b="1" dirty="0"/>
              <a:t>instruction tuning</a:t>
            </a:r>
          </a:p>
          <a:p>
            <a:r>
              <a:rPr lang="en-US" sz="2000" dirty="0"/>
              <a:t>All parameters of a pre-trained model are fine-tuned on a target task.</a:t>
            </a:r>
          </a:p>
          <a:p>
            <a:r>
              <a:rPr lang="en-US" sz="2000" dirty="0"/>
              <a:t>Allows models to gain a deeper understanding of physiological terms, mechanisms, and contexts, thus enhancing their ability to generate accurate and contextually relevant responses.</a:t>
            </a:r>
          </a:p>
          <a:p>
            <a:endParaRPr lang="en-US" sz="2000" dirty="0"/>
          </a:p>
          <a:p>
            <a:pPr marL="0" indent="0">
              <a:buNone/>
            </a:pPr>
            <a:r>
              <a:rPr lang="en-US" sz="2000" b="1" dirty="0"/>
              <a:t>parameter efficient fine tuning (PEFT)</a:t>
            </a:r>
          </a:p>
          <a:p>
            <a:r>
              <a:rPr lang="en-US" sz="2000" dirty="0"/>
              <a:t>Instead of fine tuning all parameters, methods such as </a:t>
            </a:r>
            <a:r>
              <a:rPr lang="en-US" sz="2000" dirty="0" err="1"/>
              <a:t>LoRA</a:t>
            </a:r>
            <a:r>
              <a:rPr lang="en-US" sz="2000" dirty="0"/>
              <a:t> train a small amount of parameters by injecting a trainable low-rank matrix into each layer of a pre-trained model</a:t>
            </a:r>
          </a:p>
          <a:p>
            <a:endParaRPr lang="en-US" sz="2000" dirty="0"/>
          </a:p>
        </p:txBody>
      </p:sp>
    </p:spTree>
    <p:extLst>
      <p:ext uri="{BB962C8B-B14F-4D97-AF65-F5344CB8AC3E}">
        <p14:creationId xmlns:p14="http://schemas.microsoft.com/office/powerpoint/2010/main" val="14269037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2CBFE-1E47-22BA-1781-B9C9D01026E0}"/>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3015E87D-A29C-6821-B3D3-A62EB8AD2E3A}"/>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D7D09038-A5FB-FBBF-CC7C-E5092B5BE895}"/>
              </a:ext>
            </a:extLst>
          </p:cNvPr>
          <p:cNvPicPr>
            <a:picLocks noChangeAspect="1"/>
          </p:cNvPicPr>
          <p:nvPr/>
        </p:nvPicPr>
        <p:blipFill>
          <a:blip r:embed="rId2"/>
          <a:stretch>
            <a:fillRect/>
          </a:stretch>
        </p:blipFill>
        <p:spPr>
          <a:xfrm>
            <a:off x="1795021" y="2147789"/>
            <a:ext cx="7772400" cy="3707009"/>
          </a:xfrm>
          <a:prstGeom prst="rect">
            <a:avLst/>
          </a:prstGeom>
        </p:spPr>
      </p:pic>
    </p:spTree>
    <p:extLst>
      <p:ext uri="{BB962C8B-B14F-4D97-AF65-F5344CB8AC3E}">
        <p14:creationId xmlns:p14="http://schemas.microsoft.com/office/powerpoint/2010/main" val="3999204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2FD83B4-244F-2CD1-DF84-6336A1BE4C81}"/>
              </a:ext>
            </a:extLst>
          </p:cNvPr>
          <p:cNvSpPr>
            <a:spLocks noGrp="1"/>
          </p:cNvSpPr>
          <p:nvPr>
            <p:ph type="title"/>
          </p:nvPr>
        </p:nvSpPr>
        <p:spPr>
          <a:xfrm>
            <a:off x="1115568" y="548640"/>
            <a:ext cx="10168128" cy="1179576"/>
          </a:xfrm>
        </p:spPr>
        <p:txBody>
          <a:bodyPr>
            <a:normAutofit/>
          </a:bodyPr>
          <a:lstStyle/>
          <a:p>
            <a:r>
              <a:rPr lang="en-US" sz="4000" dirty="0"/>
              <a:t>Introduction</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CA2F3587-3C58-60C4-6BA8-059579ED294D}"/>
              </a:ext>
            </a:extLst>
          </p:cNvPr>
          <p:cNvSpPr>
            <a:spLocks noGrp="1"/>
          </p:cNvSpPr>
          <p:nvPr>
            <p:ph idx="1"/>
          </p:nvPr>
        </p:nvSpPr>
        <p:spPr>
          <a:xfrm>
            <a:off x="1115568" y="2481943"/>
            <a:ext cx="10607040" cy="3695020"/>
          </a:xfrm>
        </p:spPr>
        <p:txBody>
          <a:bodyPr>
            <a:normAutofit/>
          </a:bodyPr>
          <a:lstStyle/>
          <a:p>
            <a:r>
              <a:rPr lang="en-US" sz="2200" dirty="0"/>
              <a:t>a framework in the healthcare domain that aims to bridge the gap between pre-trained knowledge in current LLMs and consumer health problems.</a:t>
            </a:r>
          </a:p>
          <a:p>
            <a:pPr lvl="1"/>
            <a:r>
              <a:rPr lang="en-US" sz="2200" dirty="0"/>
              <a:t>Multimodal Time series sensor data</a:t>
            </a:r>
          </a:p>
          <a:p>
            <a:r>
              <a:rPr lang="en-US" sz="2200" dirty="0"/>
              <a:t>Challenge:</a:t>
            </a:r>
          </a:p>
          <a:p>
            <a:pPr lvl="1"/>
            <a:r>
              <a:rPr lang="en-US" sz="2200" dirty="0"/>
              <a:t>Unlike static text, this data presents unique challenges for LLMs due to its high dimensionality, non-linear relationships, and continuous nature, requiring them to understand not only individual data points but also their dynamic patterns over time.</a:t>
            </a:r>
          </a:p>
          <a:p>
            <a:r>
              <a:rPr lang="en-US" sz="2200" dirty="0"/>
              <a:t>There are some prior works but those did not use physiological and behavioral data time series data </a:t>
            </a:r>
            <a:r>
              <a:rPr lang="en-US" sz="2200" dirty="0">
                <a:sym typeface="Wingdings" pitchFamily="2" charset="2"/>
              </a:rPr>
              <a:t> untested due to challenges of non-linguistic data</a:t>
            </a:r>
            <a:endParaRPr lang="en-US" sz="2200" dirty="0"/>
          </a:p>
        </p:txBody>
      </p:sp>
    </p:spTree>
    <p:extLst>
      <p:ext uri="{BB962C8B-B14F-4D97-AF65-F5344CB8AC3E}">
        <p14:creationId xmlns:p14="http://schemas.microsoft.com/office/powerpoint/2010/main" val="2821845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8" name="Rectangle 17">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10AA79A-7044-E63E-6F22-2BAB7551E8A1}"/>
              </a:ext>
            </a:extLst>
          </p:cNvPr>
          <p:cNvSpPr>
            <a:spLocks noGrp="1"/>
          </p:cNvSpPr>
          <p:nvPr>
            <p:ph type="title"/>
          </p:nvPr>
        </p:nvSpPr>
        <p:spPr>
          <a:xfrm>
            <a:off x="1115568" y="548640"/>
            <a:ext cx="10168128" cy="1179576"/>
          </a:xfrm>
        </p:spPr>
        <p:txBody>
          <a:bodyPr>
            <a:normAutofit/>
          </a:bodyPr>
          <a:lstStyle/>
          <a:p>
            <a:r>
              <a:rPr lang="en-US" sz="4000" dirty="0"/>
              <a:t>Introduction</a:t>
            </a:r>
          </a:p>
        </p:txBody>
      </p:sp>
      <p:sp>
        <p:nvSpPr>
          <p:cNvPr id="20" name="Rectangle 19">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DDA11705-ED07-3A08-F3D8-1C8ECEE6A62D}"/>
              </a:ext>
            </a:extLst>
          </p:cNvPr>
          <p:cNvPicPr>
            <a:picLocks noChangeAspect="1"/>
          </p:cNvPicPr>
          <p:nvPr/>
        </p:nvPicPr>
        <p:blipFill rotWithShape="1">
          <a:blip r:embed="rId3"/>
          <a:srcRect r="2" b="2044"/>
          <a:stretch/>
        </p:blipFill>
        <p:spPr>
          <a:xfrm>
            <a:off x="908304" y="2478024"/>
            <a:ext cx="6009855" cy="3694176"/>
          </a:xfrm>
          <a:prstGeom prst="rect">
            <a:avLst/>
          </a:prstGeom>
        </p:spPr>
      </p:pic>
      <p:sp>
        <p:nvSpPr>
          <p:cNvPr id="3" name="Content Placeholder 2">
            <a:extLst>
              <a:ext uri="{FF2B5EF4-FFF2-40B4-BE49-F238E27FC236}">
                <a16:creationId xmlns:a16="http://schemas.microsoft.com/office/drawing/2014/main" id="{361A6661-655D-F0C1-A618-8A4B535EF769}"/>
              </a:ext>
            </a:extLst>
          </p:cNvPr>
          <p:cNvSpPr>
            <a:spLocks noGrp="1"/>
          </p:cNvSpPr>
          <p:nvPr>
            <p:ph idx="1"/>
          </p:nvPr>
        </p:nvSpPr>
        <p:spPr>
          <a:xfrm>
            <a:off x="7021689" y="2478024"/>
            <a:ext cx="5034844" cy="3694176"/>
          </a:xfrm>
        </p:spPr>
        <p:txBody>
          <a:bodyPr anchor="ctr">
            <a:normAutofit/>
          </a:bodyPr>
          <a:lstStyle/>
          <a:p>
            <a:r>
              <a:rPr lang="en-US" sz="1800" dirty="0"/>
              <a:t>Health-LLM</a:t>
            </a:r>
          </a:p>
          <a:p>
            <a:pPr lvl="1"/>
            <a:r>
              <a:rPr lang="en-US" sz="1800" dirty="0"/>
              <a:t>Goal: Health status prediction [mental health, activity tracking, sleep, </a:t>
            </a:r>
            <a:r>
              <a:rPr lang="en-US" sz="1800" dirty="0" err="1"/>
              <a:t>carido</a:t>
            </a:r>
            <a:r>
              <a:rPr lang="en-US" sz="1800" dirty="0"/>
              <a:t>]</a:t>
            </a:r>
          </a:p>
          <a:p>
            <a:pPr lvl="1"/>
            <a:r>
              <a:rPr lang="en-US" sz="1800" dirty="0"/>
              <a:t>Experiments include:</a:t>
            </a:r>
          </a:p>
          <a:p>
            <a:pPr lvl="2"/>
            <a:r>
              <a:rPr lang="en-US" sz="1800" dirty="0"/>
              <a:t>Zero shot prompt</a:t>
            </a:r>
          </a:p>
          <a:p>
            <a:pPr lvl="2"/>
            <a:r>
              <a:rPr lang="en-US" dirty="0"/>
              <a:t>Few shot + Chain of Thought + Self consistency </a:t>
            </a:r>
          </a:p>
          <a:p>
            <a:pPr lvl="2"/>
            <a:r>
              <a:rPr lang="en-US" sz="1800" dirty="0"/>
              <a:t>Instructional Finetuning</a:t>
            </a:r>
          </a:p>
          <a:p>
            <a:pPr lvl="1"/>
            <a:r>
              <a:rPr lang="en-US" sz="2200" dirty="0"/>
              <a:t>8 public datasets</a:t>
            </a:r>
          </a:p>
        </p:txBody>
      </p:sp>
    </p:spTree>
    <p:extLst>
      <p:ext uri="{BB962C8B-B14F-4D97-AF65-F5344CB8AC3E}">
        <p14:creationId xmlns:p14="http://schemas.microsoft.com/office/powerpoint/2010/main" val="2572588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FB6AE-2E35-449A-190A-9EDA0997EF8E}"/>
              </a:ext>
            </a:extLst>
          </p:cNvPr>
          <p:cNvSpPr>
            <a:spLocks noGrp="1"/>
          </p:cNvSpPr>
          <p:nvPr>
            <p:ph type="title"/>
          </p:nvPr>
        </p:nvSpPr>
        <p:spPr/>
        <p:txBody>
          <a:bodyPr/>
          <a:lstStyle/>
          <a:p>
            <a:r>
              <a:rPr lang="en-US" dirty="0"/>
              <a:t>Introduction</a:t>
            </a:r>
          </a:p>
        </p:txBody>
      </p:sp>
      <p:graphicFrame>
        <p:nvGraphicFramePr>
          <p:cNvPr id="5" name="Content Placeholder 2">
            <a:extLst>
              <a:ext uri="{FF2B5EF4-FFF2-40B4-BE49-F238E27FC236}">
                <a16:creationId xmlns:a16="http://schemas.microsoft.com/office/drawing/2014/main" id="{09293227-16F2-DBF5-CB12-2FD4656418E7}"/>
              </a:ext>
            </a:extLst>
          </p:cNvPr>
          <p:cNvGraphicFramePr>
            <a:graphicFrameLocks noGrp="1"/>
          </p:cNvGraphicFramePr>
          <p:nvPr>
            <p:ph idx="1"/>
            <p:extLst>
              <p:ext uri="{D42A27DB-BD31-4B8C-83A1-F6EECF244321}">
                <p14:modId xmlns:p14="http://schemas.microsoft.com/office/powerpoint/2010/main" val="302137509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76918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922C1-B0B3-672A-A2A5-AECC1C311C54}"/>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B4EF85CF-3F00-75A7-F6BB-7C8B8E8CED10}"/>
              </a:ext>
            </a:extLst>
          </p:cNvPr>
          <p:cNvPicPr>
            <a:picLocks noGrp="1" noChangeAspect="1"/>
          </p:cNvPicPr>
          <p:nvPr>
            <p:ph idx="1"/>
          </p:nvPr>
        </p:nvPicPr>
        <p:blipFill>
          <a:blip r:embed="rId2"/>
          <a:stretch>
            <a:fillRect/>
          </a:stretch>
        </p:blipFill>
        <p:spPr>
          <a:xfrm>
            <a:off x="2132890" y="576935"/>
            <a:ext cx="7653099" cy="6281065"/>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4854D0D1-7D10-9668-D17E-15A3ABE30C74}"/>
                  </a:ext>
                </a:extLst>
              </p14:cNvPr>
              <p14:cNvContentPartPr/>
              <p14:nvPr/>
            </p14:nvContentPartPr>
            <p14:xfrm>
              <a:off x="4734776" y="3530717"/>
              <a:ext cx="360" cy="360"/>
            </p14:xfrm>
          </p:contentPart>
        </mc:Choice>
        <mc:Fallback xmlns="">
          <p:pic>
            <p:nvPicPr>
              <p:cNvPr id="5" name="Ink 4">
                <a:extLst>
                  <a:ext uri="{FF2B5EF4-FFF2-40B4-BE49-F238E27FC236}">
                    <a16:creationId xmlns:a16="http://schemas.microsoft.com/office/drawing/2014/main" id="{4854D0D1-7D10-9668-D17E-15A3ABE30C74}"/>
                  </a:ext>
                </a:extLst>
              </p:cNvPr>
              <p:cNvPicPr/>
              <p:nvPr/>
            </p:nvPicPr>
            <p:blipFill>
              <a:blip r:embed="rId4"/>
              <a:stretch>
                <a:fillRect/>
              </a:stretch>
            </p:blipFill>
            <p:spPr>
              <a:xfrm>
                <a:off x="4728656" y="3524597"/>
                <a:ext cx="12600" cy="12600"/>
              </a:xfrm>
              <a:prstGeom prst="rect">
                <a:avLst/>
              </a:prstGeom>
            </p:spPr>
          </p:pic>
        </mc:Fallback>
      </mc:AlternateContent>
    </p:spTree>
    <p:extLst>
      <p:ext uri="{BB962C8B-B14F-4D97-AF65-F5344CB8AC3E}">
        <p14:creationId xmlns:p14="http://schemas.microsoft.com/office/powerpoint/2010/main" val="11027783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DBE7B-4E83-2371-7AFA-ED05AFBF841F}"/>
              </a:ext>
            </a:extLst>
          </p:cNvPr>
          <p:cNvSpPr>
            <a:spLocks noGrp="1"/>
          </p:cNvSpPr>
          <p:nvPr>
            <p:ph type="title"/>
          </p:nvPr>
        </p:nvSpPr>
        <p:spPr/>
        <p:txBody>
          <a:bodyPr/>
          <a:lstStyle/>
          <a:p>
            <a:r>
              <a:rPr lang="en-US" dirty="0"/>
              <a:t>Method: </a:t>
            </a:r>
            <a:r>
              <a:rPr lang="en-US" sz="4400" dirty="0"/>
              <a:t>Zero-shot</a:t>
            </a:r>
            <a:endParaRPr lang="en-US" dirty="0"/>
          </a:p>
        </p:txBody>
      </p:sp>
      <p:sp>
        <p:nvSpPr>
          <p:cNvPr id="3" name="Content Placeholder 2">
            <a:extLst>
              <a:ext uri="{FF2B5EF4-FFF2-40B4-BE49-F238E27FC236}">
                <a16:creationId xmlns:a16="http://schemas.microsoft.com/office/drawing/2014/main" id="{F73F6D62-9402-C394-0CFA-62D9987CBFDD}"/>
              </a:ext>
            </a:extLst>
          </p:cNvPr>
          <p:cNvSpPr>
            <a:spLocks noGrp="1"/>
          </p:cNvSpPr>
          <p:nvPr>
            <p:ph idx="1"/>
          </p:nvPr>
        </p:nvSpPr>
        <p:spPr>
          <a:xfrm>
            <a:off x="688157" y="1825625"/>
            <a:ext cx="5407843" cy="4351338"/>
          </a:xfrm>
        </p:spPr>
        <p:txBody>
          <a:bodyPr>
            <a:normAutofit/>
          </a:bodyPr>
          <a:lstStyle/>
          <a:p>
            <a:r>
              <a:rPr lang="en-US" sz="1800" dirty="0"/>
              <a:t>This creates a straightforward question for the LLM using summarized data from wearable sensors (basic prompt: bs) , asking for a health prediction. The model must </a:t>
            </a:r>
            <a:r>
              <a:rPr lang="en-US" sz="1800" dirty="0">
                <a:solidFill>
                  <a:srgbClr val="FF0000"/>
                </a:solidFill>
              </a:rPr>
              <a:t>answer</a:t>
            </a:r>
            <a:r>
              <a:rPr lang="en-US" sz="1800" dirty="0"/>
              <a:t> </a:t>
            </a:r>
            <a:r>
              <a:rPr lang="en-US" sz="1800" dirty="0">
                <a:solidFill>
                  <a:srgbClr val="FF0000"/>
                </a:solidFill>
              </a:rPr>
              <a:t>based on its existing knowledge, without any specific training</a:t>
            </a:r>
            <a:r>
              <a:rPr lang="en-US" sz="1800" dirty="0"/>
              <a:t> on the task.</a:t>
            </a:r>
          </a:p>
          <a:p>
            <a:r>
              <a:rPr lang="en-US" sz="1800" dirty="0"/>
              <a:t>Comprehensive Zero shot (No fine tune + Providing some context)</a:t>
            </a:r>
            <a:r>
              <a:rPr lang="en-US" sz="1200" b="1" dirty="0"/>
              <a:t>  </a:t>
            </a:r>
            <a:r>
              <a:rPr lang="en-US" sz="1200" b="1" dirty="0">
                <a:highlight>
                  <a:srgbClr val="FFFF00"/>
                </a:highlight>
              </a:rPr>
              <a:t>with context enhancement</a:t>
            </a:r>
          </a:p>
          <a:p>
            <a:pPr marL="0" indent="0">
              <a:buNone/>
            </a:pPr>
            <a:endParaRPr lang="en-US" sz="1200" dirty="0"/>
          </a:p>
          <a:p>
            <a:endParaRPr lang="en-US" sz="1800" dirty="0"/>
          </a:p>
        </p:txBody>
      </p:sp>
      <p:pic>
        <p:nvPicPr>
          <p:cNvPr id="4" name="Picture 3">
            <a:extLst>
              <a:ext uri="{FF2B5EF4-FFF2-40B4-BE49-F238E27FC236}">
                <a16:creationId xmlns:a16="http://schemas.microsoft.com/office/drawing/2014/main" id="{A6B904A3-2596-635D-5038-51F757601522}"/>
              </a:ext>
            </a:extLst>
          </p:cNvPr>
          <p:cNvPicPr>
            <a:picLocks noChangeAspect="1"/>
          </p:cNvPicPr>
          <p:nvPr/>
        </p:nvPicPr>
        <p:blipFill>
          <a:blip r:embed="rId3"/>
          <a:stretch>
            <a:fillRect/>
          </a:stretch>
        </p:blipFill>
        <p:spPr>
          <a:xfrm>
            <a:off x="6096000" y="1260477"/>
            <a:ext cx="5853260" cy="2621273"/>
          </a:xfrm>
          <a:prstGeom prst="rect">
            <a:avLst/>
          </a:prstGeom>
        </p:spPr>
      </p:pic>
      <p:sp>
        <p:nvSpPr>
          <p:cNvPr id="6" name="TextBox 5">
            <a:extLst>
              <a:ext uri="{FF2B5EF4-FFF2-40B4-BE49-F238E27FC236}">
                <a16:creationId xmlns:a16="http://schemas.microsoft.com/office/drawing/2014/main" id="{7B3C1886-0B3D-8BDC-D979-EA51B1F70859}"/>
              </a:ext>
            </a:extLst>
          </p:cNvPr>
          <p:cNvSpPr txBox="1"/>
          <p:nvPr/>
        </p:nvSpPr>
        <p:spPr>
          <a:xfrm>
            <a:off x="989814" y="3856645"/>
            <a:ext cx="9737889" cy="2554545"/>
          </a:xfrm>
          <a:prstGeom prst="rect">
            <a:avLst/>
          </a:prstGeom>
          <a:noFill/>
        </p:spPr>
        <p:txBody>
          <a:bodyPr wrap="square">
            <a:spAutoFit/>
          </a:bodyPr>
          <a:lstStyle/>
          <a:p>
            <a:pPr>
              <a:buFont typeface="+mj-lt"/>
              <a:buAutoNum type="arabicPeriod"/>
            </a:pPr>
            <a:r>
              <a:rPr lang="en-US" sz="1600" b="1" dirty="0"/>
              <a:t> User Context (uc): </a:t>
            </a:r>
            <a:r>
              <a:rPr lang="en-US" sz="1600" dirty="0"/>
              <a:t>Personal details about the user, such as age, gender, height, etc., are included to provide the LLM with more background information that could influence the health outcomes.</a:t>
            </a:r>
          </a:p>
          <a:p>
            <a:pPr>
              <a:buFont typeface="+mj-lt"/>
              <a:buAutoNum type="arabicPeriod"/>
            </a:pPr>
            <a:endParaRPr lang="en-US" sz="1600" dirty="0"/>
          </a:p>
          <a:p>
            <a:pPr>
              <a:buFont typeface="+mj-lt"/>
              <a:buAutoNum type="arabicPeriod"/>
            </a:pPr>
            <a:r>
              <a:rPr lang="en-US" sz="1600" b="1" dirty="0"/>
              <a:t> Health Context (</a:t>
            </a:r>
            <a:r>
              <a:rPr lang="en-US" sz="1600" b="1" dirty="0" err="1"/>
              <a:t>hc</a:t>
            </a:r>
            <a:r>
              <a:rPr lang="en-US" sz="1600" b="1" dirty="0"/>
              <a:t>): </a:t>
            </a:r>
            <a:r>
              <a:rPr lang="en-US" sz="1600" dirty="0"/>
              <a:t>Specific definitions and explanations related to health (like what a readiness score signifies) are given to supply the model with domain-specific knowledge that might not be part of its original training.</a:t>
            </a:r>
          </a:p>
          <a:p>
            <a:pPr>
              <a:buFont typeface="+mj-lt"/>
              <a:buAutoNum type="arabicPeriod"/>
            </a:pPr>
            <a:endParaRPr lang="en-US" sz="1600" dirty="0"/>
          </a:p>
          <a:p>
            <a:pPr>
              <a:buFont typeface="+mj-lt"/>
              <a:buAutoNum type="arabicPeriod"/>
            </a:pPr>
            <a:r>
              <a:rPr lang="en-US" sz="1600" b="1" dirty="0"/>
              <a:t> Temporal Context (</a:t>
            </a:r>
            <a:r>
              <a:rPr lang="en-US" sz="1600" b="1" dirty="0" err="1"/>
              <a:t>tc</a:t>
            </a:r>
            <a:r>
              <a:rPr lang="en-US" sz="1600" b="1" dirty="0"/>
              <a:t>): </a:t>
            </a:r>
            <a:r>
              <a:rPr lang="en-US" sz="1600" dirty="0"/>
              <a:t>Instead of summarizing the sensor data over a period, </a:t>
            </a:r>
            <a:r>
              <a:rPr lang="en-US" sz="1600" dirty="0">
                <a:solidFill>
                  <a:srgbClr val="FF0000"/>
                </a:solidFill>
              </a:rPr>
              <a:t>detailed time-series data </a:t>
            </a:r>
            <a:r>
              <a:rPr lang="en-US" sz="1600" dirty="0"/>
              <a:t>(like exact steps at different times) are used to evaluate the importance of patterns over time.</a:t>
            </a:r>
          </a:p>
          <a:p>
            <a:pPr>
              <a:buFont typeface="+mj-lt"/>
              <a:buAutoNum type="arabicPeriod"/>
            </a:pPr>
            <a:endParaRPr lang="en-US" sz="1600" dirty="0"/>
          </a:p>
          <a:p>
            <a:pPr>
              <a:buFont typeface="+mj-lt"/>
              <a:buAutoNum type="arabicPeriod"/>
            </a:pPr>
            <a:r>
              <a:rPr lang="en-US" sz="1600" b="1" dirty="0"/>
              <a:t> All (all): </a:t>
            </a:r>
            <a:r>
              <a:rPr lang="en-US" sz="1600" dirty="0"/>
              <a:t>All the contexts are combined into a single prompt to give the model the most comprehensive view.</a:t>
            </a:r>
          </a:p>
        </p:txBody>
      </p:sp>
    </p:spTree>
    <p:extLst>
      <p:ext uri="{BB962C8B-B14F-4D97-AF65-F5344CB8AC3E}">
        <p14:creationId xmlns:p14="http://schemas.microsoft.com/office/powerpoint/2010/main" val="233208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C2D9E-FDAF-BB3E-C47B-46B144F0874C}"/>
              </a:ext>
            </a:extLst>
          </p:cNvPr>
          <p:cNvSpPr>
            <a:spLocks noGrp="1"/>
          </p:cNvSpPr>
          <p:nvPr>
            <p:ph type="title"/>
          </p:nvPr>
        </p:nvSpPr>
        <p:spPr/>
        <p:txBody>
          <a:bodyPr/>
          <a:lstStyle/>
          <a:p>
            <a:r>
              <a:rPr lang="en-US" dirty="0"/>
              <a:t>Method: </a:t>
            </a:r>
            <a:r>
              <a:rPr lang="en-US" sz="4400" dirty="0"/>
              <a:t>Zero-shot</a:t>
            </a:r>
            <a:endParaRPr lang="en-US" dirty="0"/>
          </a:p>
        </p:txBody>
      </p:sp>
      <p:pic>
        <p:nvPicPr>
          <p:cNvPr id="5" name="Content Placeholder 4">
            <a:extLst>
              <a:ext uri="{FF2B5EF4-FFF2-40B4-BE49-F238E27FC236}">
                <a16:creationId xmlns:a16="http://schemas.microsoft.com/office/drawing/2014/main" id="{26D70AE5-2C3A-825F-EF62-46CC3CEF7E30}"/>
              </a:ext>
            </a:extLst>
          </p:cNvPr>
          <p:cNvPicPr>
            <a:picLocks noGrp="1" noChangeAspect="1"/>
          </p:cNvPicPr>
          <p:nvPr>
            <p:ph idx="1"/>
          </p:nvPr>
        </p:nvPicPr>
        <p:blipFill rotWithShape="1">
          <a:blip r:embed="rId3"/>
          <a:srcRect b="23794"/>
          <a:stretch/>
        </p:blipFill>
        <p:spPr>
          <a:xfrm>
            <a:off x="2296605" y="5511626"/>
            <a:ext cx="7598790" cy="747772"/>
          </a:xfrm>
          <a:prstGeom prst="rect">
            <a:avLst/>
          </a:prstGeom>
        </p:spPr>
      </p:pic>
      <p:pic>
        <p:nvPicPr>
          <p:cNvPr id="4" name="Picture 3">
            <a:extLst>
              <a:ext uri="{FF2B5EF4-FFF2-40B4-BE49-F238E27FC236}">
                <a16:creationId xmlns:a16="http://schemas.microsoft.com/office/drawing/2014/main" id="{A3144AD9-4C34-94E0-D77B-A5771DDE71D6}"/>
              </a:ext>
            </a:extLst>
          </p:cNvPr>
          <p:cNvPicPr>
            <a:picLocks noChangeAspect="1"/>
          </p:cNvPicPr>
          <p:nvPr/>
        </p:nvPicPr>
        <p:blipFill>
          <a:blip r:embed="rId4"/>
          <a:stretch>
            <a:fillRect/>
          </a:stretch>
        </p:blipFill>
        <p:spPr>
          <a:xfrm>
            <a:off x="1453299" y="1325137"/>
            <a:ext cx="9285402" cy="4207725"/>
          </a:xfrm>
          <a:prstGeom prst="rect">
            <a:avLst/>
          </a:prstGeom>
        </p:spPr>
      </p:pic>
      <p:grpSp>
        <p:nvGrpSpPr>
          <p:cNvPr id="8" name="Group 7">
            <a:extLst>
              <a:ext uri="{FF2B5EF4-FFF2-40B4-BE49-F238E27FC236}">
                <a16:creationId xmlns:a16="http://schemas.microsoft.com/office/drawing/2014/main" id="{2D77C6E1-3880-D364-0BAD-DF482015FF1C}"/>
              </a:ext>
            </a:extLst>
          </p:cNvPr>
          <p:cNvGrpSpPr/>
          <p:nvPr/>
        </p:nvGrpSpPr>
        <p:grpSpPr>
          <a:xfrm>
            <a:off x="2294336" y="5315597"/>
            <a:ext cx="685440" cy="848880"/>
            <a:chOff x="2294336" y="5315597"/>
            <a:chExt cx="685440" cy="848880"/>
          </a:xfrm>
        </p:grpSpPr>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6FB2D375-BC87-3C13-8BE6-44104737FF53}"/>
                    </a:ext>
                  </a:extLst>
                </p14:cNvPr>
                <p14:cNvContentPartPr/>
                <p14:nvPr/>
              </p14:nvContentPartPr>
              <p14:xfrm>
                <a:off x="2294336" y="5315597"/>
                <a:ext cx="630720" cy="519120"/>
              </p14:xfrm>
            </p:contentPart>
          </mc:Choice>
          <mc:Fallback xmlns="">
            <p:pic>
              <p:nvPicPr>
                <p:cNvPr id="6" name="Ink 5">
                  <a:extLst>
                    <a:ext uri="{FF2B5EF4-FFF2-40B4-BE49-F238E27FC236}">
                      <a16:creationId xmlns:a16="http://schemas.microsoft.com/office/drawing/2014/main" id="{6FB2D375-BC87-3C13-8BE6-44104737FF53}"/>
                    </a:ext>
                  </a:extLst>
                </p:cNvPr>
                <p:cNvPicPr/>
                <p:nvPr/>
              </p:nvPicPr>
              <p:blipFill>
                <a:blip r:embed="rId6"/>
                <a:stretch>
                  <a:fillRect/>
                </a:stretch>
              </p:blipFill>
              <p:spPr>
                <a:xfrm>
                  <a:off x="2288216" y="5309477"/>
                  <a:ext cx="642960" cy="5313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32608306-140A-DAD2-AC2B-AFBE19DB9E1A}"/>
                    </a:ext>
                  </a:extLst>
                </p14:cNvPr>
                <p14:cNvContentPartPr/>
                <p14:nvPr/>
              </p14:nvContentPartPr>
              <p14:xfrm>
                <a:off x="2431136" y="5932637"/>
                <a:ext cx="548640" cy="231840"/>
              </p14:xfrm>
            </p:contentPart>
          </mc:Choice>
          <mc:Fallback xmlns="">
            <p:pic>
              <p:nvPicPr>
                <p:cNvPr id="7" name="Ink 6">
                  <a:extLst>
                    <a:ext uri="{FF2B5EF4-FFF2-40B4-BE49-F238E27FC236}">
                      <a16:creationId xmlns:a16="http://schemas.microsoft.com/office/drawing/2014/main" id="{32608306-140A-DAD2-AC2B-AFBE19DB9E1A}"/>
                    </a:ext>
                  </a:extLst>
                </p:cNvPr>
                <p:cNvPicPr/>
                <p:nvPr/>
              </p:nvPicPr>
              <p:blipFill>
                <a:blip r:embed="rId8"/>
                <a:stretch>
                  <a:fillRect/>
                </a:stretch>
              </p:blipFill>
              <p:spPr>
                <a:xfrm>
                  <a:off x="2425016" y="5926517"/>
                  <a:ext cx="560880" cy="244080"/>
                </a:xfrm>
                <a:prstGeom prst="rect">
                  <a:avLst/>
                </a:prstGeom>
              </p:spPr>
            </p:pic>
          </mc:Fallback>
        </mc:AlternateContent>
      </p:grpSp>
    </p:spTree>
    <p:extLst>
      <p:ext uri="{BB962C8B-B14F-4D97-AF65-F5344CB8AC3E}">
        <p14:creationId xmlns:p14="http://schemas.microsoft.com/office/powerpoint/2010/main" val="730145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F0FD3-704D-224C-E1D7-D208F1D6E855}"/>
              </a:ext>
            </a:extLst>
          </p:cNvPr>
          <p:cNvSpPr>
            <a:spLocks noGrp="1"/>
          </p:cNvSpPr>
          <p:nvPr>
            <p:ph type="title"/>
          </p:nvPr>
        </p:nvSpPr>
        <p:spPr/>
        <p:txBody>
          <a:bodyPr/>
          <a:lstStyle/>
          <a:p>
            <a:r>
              <a:rPr lang="en-US" dirty="0"/>
              <a:t>Temporal Encoding</a:t>
            </a:r>
          </a:p>
        </p:txBody>
      </p:sp>
      <p:sp>
        <p:nvSpPr>
          <p:cNvPr id="3" name="Content Placeholder 2">
            <a:extLst>
              <a:ext uri="{FF2B5EF4-FFF2-40B4-BE49-F238E27FC236}">
                <a16:creationId xmlns:a16="http://schemas.microsoft.com/office/drawing/2014/main" id="{43C80416-3BCF-1F88-39CD-5014DD047F32}"/>
              </a:ext>
            </a:extLst>
          </p:cNvPr>
          <p:cNvSpPr>
            <a:spLocks noGrp="1"/>
          </p:cNvSpPr>
          <p:nvPr>
            <p:ph idx="1"/>
          </p:nvPr>
        </p:nvSpPr>
        <p:spPr>
          <a:xfrm>
            <a:off x="414780" y="1825625"/>
            <a:ext cx="6146278" cy="4351338"/>
          </a:xfrm>
        </p:spPr>
        <p:txBody>
          <a:bodyPr>
            <a:normAutofit/>
          </a:bodyPr>
          <a:lstStyle/>
          <a:p>
            <a:r>
              <a:rPr lang="en-US" sz="2400" dirty="0"/>
              <a:t>Time series data encodes into textual format</a:t>
            </a:r>
          </a:p>
          <a:p>
            <a:pPr marL="342900" indent="-342900">
              <a:buFont typeface="+mj-lt"/>
              <a:buAutoNum type="arabicPeriod"/>
            </a:pPr>
            <a:r>
              <a:rPr lang="en-US" sz="1800" dirty="0"/>
              <a:t>Natural Language String: Time-series data is </a:t>
            </a:r>
            <a:r>
              <a:rPr lang="en-US" sz="1800" dirty="0">
                <a:solidFill>
                  <a:srgbClr val="FF0000"/>
                </a:solidFill>
              </a:rPr>
              <a:t>directly turned into a string of text </a:t>
            </a:r>
            <a:r>
              <a:rPr lang="en-US" sz="1800" dirty="0"/>
              <a:t>that mimics natural language. For example, if the data points are the </a:t>
            </a:r>
            <a:r>
              <a:rPr lang="en-US" sz="1800" dirty="0">
                <a:highlight>
                  <a:srgbClr val="FFFF00"/>
                </a:highlight>
              </a:rPr>
              <a:t>number of steps taken each day over two weeks</a:t>
            </a:r>
            <a:r>
              <a:rPr lang="en-US" sz="1800" dirty="0"/>
              <a:t>, the natural language string might look something like </a:t>
            </a:r>
            <a:r>
              <a:rPr lang="en-US" sz="1800" dirty="0">
                <a:highlight>
                  <a:srgbClr val="FFFF00"/>
                </a:highlight>
              </a:rPr>
              <a:t>"Day 1: 8000 steps, Day 2: 7500 steps, ..., Day 14: 9000 steps</a:t>
            </a:r>
            <a:r>
              <a:rPr lang="en-US" sz="1800" dirty="0"/>
              <a:t>". Missing values : "</a:t>
            </a:r>
            <a:r>
              <a:rPr lang="en-US" sz="1800" dirty="0" err="1"/>
              <a:t>NaN</a:t>
            </a:r>
            <a:r>
              <a:rPr lang="en-US" sz="1800" dirty="0"/>
              <a:t>" (which stands for "Not a Number")</a:t>
            </a:r>
          </a:p>
          <a:p>
            <a:pPr marL="342900" indent="-342900">
              <a:buFont typeface="+mj-lt"/>
              <a:buAutoNum type="arabicPeriod"/>
            </a:pPr>
            <a:endParaRPr lang="en-US" sz="1800" dirty="0"/>
          </a:p>
        </p:txBody>
      </p:sp>
      <p:pic>
        <p:nvPicPr>
          <p:cNvPr id="5" name="Picture 4">
            <a:extLst>
              <a:ext uri="{FF2B5EF4-FFF2-40B4-BE49-F238E27FC236}">
                <a16:creationId xmlns:a16="http://schemas.microsoft.com/office/drawing/2014/main" id="{FEC54A99-15A6-E231-F2B3-E3931C785DA9}"/>
              </a:ext>
            </a:extLst>
          </p:cNvPr>
          <p:cNvPicPr>
            <a:picLocks noChangeAspect="1"/>
          </p:cNvPicPr>
          <p:nvPr/>
        </p:nvPicPr>
        <p:blipFill rotWithShape="1">
          <a:blip r:embed="rId2"/>
          <a:srcRect l="893" r="3790" b="74818"/>
          <a:stretch/>
        </p:blipFill>
        <p:spPr>
          <a:xfrm>
            <a:off x="6561056" y="1534930"/>
            <a:ext cx="5630944" cy="1472222"/>
          </a:xfrm>
          <a:prstGeom prst="rect">
            <a:avLst/>
          </a:prstGeom>
        </p:spPr>
      </p:pic>
    </p:spTree>
    <p:extLst>
      <p:ext uri="{BB962C8B-B14F-4D97-AF65-F5344CB8AC3E}">
        <p14:creationId xmlns:p14="http://schemas.microsoft.com/office/powerpoint/2010/main" val="2707560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F0FD3-704D-224C-E1D7-D208F1D6E855}"/>
              </a:ext>
            </a:extLst>
          </p:cNvPr>
          <p:cNvSpPr>
            <a:spLocks noGrp="1"/>
          </p:cNvSpPr>
          <p:nvPr>
            <p:ph type="title"/>
          </p:nvPr>
        </p:nvSpPr>
        <p:spPr/>
        <p:txBody>
          <a:bodyPr/>
          <a:lstStyle/>
          <a:p>
            <a:r>
              <a:rPr lang="en-US" dirty="0"/>
              <a:t>Temporal Encoding</a:t>
            </a:r>
          </a:p>
        </p:txBody>
      </p:sp>
      <p:sp>
        <p:nvSpPr>
          <p:cNvPr id="3" name="Content Placeholder 2">
            <a:extLst>
              <a:ext uri="{FF2B5EF4-FFF2-40B4-BE49-F238E27FC236}">
                <a16:creationId xmlns:a16="http://schemas.microsoft.com/office/drawing/2014/main" id="{43C80416-3BCF-1F88-39CD-5014DD047F32}"/>
              </a:ext>
            </a:extLst>
          </p:cNvPr>
          <p:cNvSpPr>
            <a:spLocks noGrp="1"/>
          </p:cNvSpPr>
          <p:nvPr>
            <p:ph idx="1"/>
          </p:nvPr>
        </p:nvSpPr>
        <p:spPr>
          <a:xfrm>
            <a:off x="414780" y="1825625"/>
            <a:ext cx="6146278" cy="4351338"/>
          </a:xfrm>
        </p:spPr>
        <p:txBody>
          <a:bodyPr>
            <a:normAutofit/>
          </a:bodyPr>
          <a:lstStyle/>
          <a:p>
            <a:r>
              <a:rPr lang="en-US" sz="2400" dirty="0"/>
              <a:t>Time series data encodes into textual format</a:t>
            </a:r>
          </a:p>
          <a:p>
            <a:pPr marL="0" indent="0">
              <a:buNone/>
            </a:pPr>
            <a:r>
              <a:rPr lang="en-US" sz="1800" dirty="0"/>
              <a:t>2. </a:t>
            </a:r>
            <a:r>
              <a:rPr lang="en-US" sz="1800" b="1" dirty="0"/>
              <a:t>Modality-specific Encoding: </a:t>
            </a:r>
            <a:r>
              <a:rPr lang="en-US" sz="1800" dirty="0"/>
              <a:t>This method </a:t>
            </a:r>
            <a:r>
              <a:rPr lang="en-US" sz="1800" dirty="0">
                <a:highlight>
                  <a:srgbClr val="FFFF00"/>
                </a:highlight>
              </a:rPr>
              <a:t>uses special pre-trained encoders</a:t>
            </a:r>
            <a:r>
              <a:rPr lang="en-US" sz="1800" dirty="0"/>
              <a:t> to transform </a:t>
            </a:r>
            <a:r>
              <a:rPr lang="en-US" sz="1800" dirty="0">
                <a:solidFill>
                  <a:srgbClr val="FF0000"/>
                </a:solidFill>
              </a:rPr>
              <a:t>each type of non-text data (like heart rate or step count) into a format/latent space </a:t>
            </a:r>
            <a:r>
              <a:rPr lang="en-US" sz="1800" dirty="0"/>
              <a:t>that the language model can process. Think of it like translating French into English before giving it to someone who only understands English. It's more complex and computationally demanding because each type of data might need a different "translator".</a:t>
            </a:r>
          </a:p>
        </p:txBody>
      </p:sp>
      <p:pic>
        <p:nvPicPr>
          <p:cNvPr id="5" name="Picture 4">
            <a:extLst>
              <a:ext uri="{FF2B5EF4-FFF2-40B4-BE49-F238E27FC236}">
                <a16:creationId xmlns:a16="http://schemas.microsoft.com/office/drawing/2014/main" id="{FEC54A99-15A6-E231-F2B3-E3931C785DA9}"/>
              </a:ext>
            </a:extLst>
          </p:cNvPr>
          <p:cNvPicPr>
            <a:picLocks noChangeAspect="1"/>
          </p:cNvPicPr>
          <p:nvPr/>
        </p:nvPicPr>
        <p:blipFill rotWithShape="1">
          <a:blip r:embed="rId2"/>
          <a:srcRect l="893" t="25505" r="3790" b="30636"/>
          <a:stretch/>
        </p:blipFill>
        <p:spPr>
          <a:xfrm>
            <a:off x="6561057" y="2337847"/>
            <a:ext cx="5630944" cy="2564092"/>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9905DB4C-B370-B477-232B-06B2F0086045}"/>
                  </a:ext>
                </a:extLst>
              </p14:cNvPr>
              <p14:cNvContentPartPr/>
              <p14:nvPr/>
            </p14:nvContentPartPr>
            <p14:xfrm>
              <a:off x="9214976" y="4759757"/>
              <a:ext cx="1733040" cy="4320"/>
            </p14:xfrm>
          </p:contentPart>
        </mc:Choice>
        <mc:Fallback xmlns="">
          <p:pic>
            <p:nvPicPr>
              <p:cNvPr id="6" name="Ink 5">
                <a:extLst>
                  <a:ext uri="{FF2B5EF4-FFF2-40B4-BE49-F238E27FC236}">
                    <a16:creationId xmlns:a16="http://schemas.microsoft.com/office/drawing/2014/main" id="{9905DB4C-B370-B477-232B-06B2F0086045}"/>
                  </a:ext>
                </a:extLst>
              </p:cNvPr>
              <p:cNvPicPr/>
              <p:nvPr/>
            </p:nvPicPr>
            <p:blipFill>
              <a:blip r:embed="rId4"/>
              <a:stretch>
                <a:fillRect/>
              </a:stretch>
            </p:blipFill>
            <p:spPr>
              <a:xfrm>
                <a:off x="9208856" y="4753637"/>
                <a:ext cx="1745280" cy="16560"/>
              </a:xfrm>
              <a:prstGeom prst="rect">
                <a:avLst/>
              </a:prstGeom>
            </p:spPr>
          </p:pic>
        </mc:Fallback>
      </mc:AlternateContent>
    </p:spTree>
    <p:extLst>
      <p:ext uri="{BB962C8B-B14F-4D97-AF65-F5344CB8AC3E}">
        <p14:creationId xmlns:p14="http://schemas.microsoft.com/office/powerpoint/2010/main" val="6644774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3147</TotalTime>
  <Words>1005</Words>
  <Application>Microsoft Macintosh PowerPoint</Application>
  <PresentationFormat>Widescreen</PresentationFormat>
  <Paragraphs>72</Paragraphs>
  <Slides>14</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Office Theme</vt:lpstr>
      <vt:lpstr>Health-LLM: Large Language Models for Health Prediction via Wearable Sensor Data</vt:lpstr>
      <vt:lpstr>Introduction</vt:lpstr>
      <vt:lpstr>Introduction</vt:lpstr>
      <vt:lpstr>Introduction</vt:lpstr>
      <vt:lpstr>PowerPoint Presentation</vt:lpstr>
      <vt:lpstr>Method: Zero-shot</vt:lpstr>
      <vt:lpstr>Method: Zero-shot</vt:lpstr>
      <vt:lpstr>Temporal Encoding</vt:lpstr>
      <vt:lpstr>Temporal Encoding</vt:lpstr>
      <vt:lpstr>Temporal Encoding</vt:lpstr>
      <vt:lpstr>Method: Few-shot (3 shot)</vt:lpstr>
      <vt:lpstr> </vt:lpstr>
      <vt:lpstr>Method:  instruction tuning</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augmentation of wearable sensor data for parkinson’s disease monitoring using convolutional neural networks</dc:title>
  <dc:creator>Shovito Barua Soumma</dc:creator>
  <cp:lastModifiedBy>Shovito Barua Soumma (Student)</cp:lastModifiedBy>
  <cp:revision>73</cp:revision>
  <dcterms:created xsi:type="dcterms:W3CDTF">2023-12-08T04:09:01Z</dcterms:created>
  <dcterms:modified xsi:type="dcterms:W3CDTF">2024-07-17T19:43:15Z</dcterms:modified>
</cp:coreProperties>
</file>

<file path=docProps/thumbnail.jpeg>
</file>